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9" r:id="rId3"/>
    <p:sldId id="262" r:id="rId4"/>
    <p:sldId id="264" r:id="rId5"/>
    <p:sldId id="263" r:id="rId6"/>
    <p:sldId id="265" r:id="rId7"/>
    <p:sldId id="266" r:id="rId8"/>
    <p:sldId id="257" r:id="rId9"/>
    <p:sldId id="280" r:id="rId10"/>
    <p:sldId id="260" r:id="rId11"/>
    <p:sldId id="268" r:id="rId12"/>
    <p:sldId id="267" r:id="rId13"/>
    <p:sldId id="270" r:id="rId14"/>
    <p:sldId id="271" r:id="rId15"/>
    <p:sldId id="272" r:id="rId16"/>
    <p:sldId id="274" r:id="rId17"/>
    <p:sldId id="273" r:id="rId18"/>
    <p:sldId id="275" r:id="rId19"/>
    <p:sldId id="276" r:id="rId20"/>
    <p:sldId id="277" r:id="rId21"/>
    <p:sldId id="278" r:id="rId22"/>
    <p:sldId id="279" r:id="rId2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85" autoAdjust="0"/>
    <p:restoredTop sz="94660"/>
  </p:normalViewPr>
  <p:slideViewPr>
    <p:cSldViewPr>
      <p:cViewPr>
        <p:scale>
          <a:sx n="60" d="100"/>
          <a:sy n="60" d="100"/>
        </p:scale>
        <p:origin x="-850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6BF477-E4C6-436E-AF56-DB286C04C445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s-MX"/>
        </a:p>
      </dgm:t>
    </dgm:pt>
    <dgm:pt modelId="{EE4BAE74-CE2B-4DF3-AE38-A2F3641E4BF3}">
      <dgm:prSet phldrT="[Texto]"/>
      <dgm:spPr/>
      <dgm:t>
        <a:bodyPr/>
        <a:lstStyle/>
        <a:p>
          <a:r>
            <a:rPr lang="es-MX" dirty="0" smtClean="0"/>
            <a:t>Derecho a la tutela jurisdiccional</a:t>
          </a:r>
          <a:endParaRPr lang="es-MX" dirty="0"/>
        </a:p>
      </dgm:t>
    </dgm:pt>
    <dgm:pt modelId="{765330D4-B684-4AC3-8B4C-ADFCF3B2263C}" type="parTrans" cxnId="{C158AF3D-6A19-468E-AE8A-816D6DEF2C44}">
      <dgm:prSet/>
      <dgm:spPr/>
      <dgm:t>
        <a:bodyPr/>
        <a:lstStyle/>
        <a:p>
          <a:endParaRPr lang="es-MX"/>
        </a:p>
      </dgm:t>
    </dgm:pt>
    <dgm:pt modelId="{55B90C30-291A-4085-BEC4-EF5D34943212}" type="sibTrans" cxnId="{C158AF3D-6A19-468E-AE8A-816D6DEF2C44}">
      <dgm:prSet/>
      <dgm:spPr/>
      <dgm:t>
        <a:bodyPr/>
        <a:lstStyle/>
        <a:p>
          <a:endParaRPr lang="es-MX"/>
        </a:p>
      </dgm:t>
    </dgm:pt>
    <dgm:pt modelId="{0966F89C-8A93-44C8-A0AF-5F5B9F944246}">
      <dgm:prSet phldrT="[Texto]"/>
      <dgm:spPr/>
      <dgm:t>
        <a:bodyPr/>
        <a:lstStyle/>
        <a:p>
          <a:r>
            <a:rPr lang="es-MX" dirty="0" smtClean="0"/>
            <a:t>Acceso a la justicia</a:t>
          </a:r>
          <a:endParaRPr lang="es-MX" dirty="0"/>
        </a:p>
      </dgm:t>
    </dgm:pt>
    <dgm:pt modelId="{5CB3BA05-AEB2-4618-95EB-31D5BB33102F}" type="parTrans" cxnId="{24D4B59A-2FBD-4643-934F-827EA3070CD3}">
      <dgm:prSet/>
      <dgm:spPr/>
      <dgm:t>
        <a:bodyPr/>
        <a:lstStyle/>
        <a:p>
          <a:endParaRPr lang="es-MX"/>
        </a:p>
      </dgm:t>
    </dgm:pt>
    <dgm:pt modelId="{C0B59EA9-21BF-4581-803D-88FAFEC257AC}" type="sibTrans" cxnId="{24D4B59A-2FBD-4643-934F-827EA3070CD3}">
      <dgm:prSet/>
      <dgm:spPr/>
      <dgm:t>
        <a:bodyPr/>
        <a:lstStyle/>
        <a:p>
          <a:endParaRPr lang="es-MX"/>
        </a:p>
      </dgm:t>
    </dgm:pt>
    <dgm:pt modelId="{EB6F1132-F9D6-4E82-A38F-062A35DD4C44}">
      <dgm:prSet phldrT="[Texto]"/>
      <dgm:spPr/>
      <dgm:t>
        <a:bodyPr/>
        <a:lstStyle/>
        <a:p>
          <a:r>
            <a:rPr lang="es-MX" dirty="0" smtClean="0"/>
            <a:t>El debido proceso</a:t>
          </a:r>
          <a:endParaRPr lang="es-MX" dirty="0"/>
        </a:p>
      </dgm:t>
    </dgm:pt>
    <dgm:pt modelId="{924C1518-E1D3-488E-B0F5-4940D180D982}" type="parTrans" cxnId="{D3DFC2F2-489B-4627-96C6-D7DB4183F29D}">
      <dgm:prSet/>
      <dgm:spPr/>
      <dgm:t>
        <a:bodyPr/>
        <a:lstStyle/>
        <a:p>
          <a:endParaRPr lang="es-MX"/>
        </a:p>
      </dgm:t>
    </dgm:pt>
    <dgm:pt modelId="{6875CEA9-C5A7-4013-BC39-7D6398B3B43F}" type="sibTrans" cxnId="{D3DFC2F2-489B-4627-96C6-D7DB4183F29D}">
      <dgm:prSet/>
      <dgm:spPr/>
      <dgm:t>
        <a:bodyPr/>
        <a:lstStyle/>
        <a:p>
          <a:endParaRPr lang="es-MX"/>
        </a:p>
      </dgm:t>
    </dgm:pt>
    <dgm:pt modelId="{C164DF2A-B8B5-49FA-95CC-4FA233E139B7}">
      <dgm:prSet phldrT="[Texto]"/>
      <dgm:spPr/>
      <dgm:t>
        <a:bodyPr/>
        <a:lstStyle/>
        <a:p>
          <a:r>
            <a:rPr lang="es-MX" dirty="0" smtClean="0"/>
            <a:t>Eficacia de la sentencia o decisión </a:t>
          </a:r>
          <a:endParaRPr lang="es-MX" dirty="0"/>
        </a:p>
      </dgm:t>
    </dgm:pt>
    <dgm:pt modelId="{199E9D8F-CFB3-4EC2-9B58-440936E1B0CA}" type="parTrans" cxnId="{DB7710D7-3413-4C17-9DD0-AE35FF0103D7}">
      <dgm:prSet/>
      <dgm:spPr/>
      <dgm:t>
        <a:bodyPr/>
        <a:lstStyle/>
        <a:p>
          <a:endParaRPr lang="es-MX"/>
        </a:p>
      </dgm:t>
    </dgm:pt>
    <dgm:pt modelId="{2665660A-23DE-4FB7-8D1A-A2E739F5BC66}" type="sibTrans" cxnId="{DB7710D7-3413-4C17-9DD0-AE35FF0103D7}">
      <dgm:prSet/>
      <dgm:spPr/>
      <dgm:t>
        <a:bodyPr/>
        <a:lstStyle/>
        <a:p>
          <a:endParaRPr lang="es-MX"/>
        </a:p>
      </dgm:t>
    </dgm:pt>
    <dgm:pt modelId="{DCFA0AAD-30EF-472E-8959-CB43C903ADE1}" type="pres">
      <dgm:prSet presAssocID="{7C6BF477-E4C6-436E-AF56-DB286C04C445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5EDE2B0B-635D-4674-9586-85029B0C12A4}" type="pres">
      <dgm:prSet presAssocID="{EE4BAE74-CE2B-4DF3-AE38-A2F3641E4BF3}" presName="root1" presStyleCnt="0"/>
      <dgm:spPr/>
    </dgm:pt>
    <dgm:pt modelId="{41B09634-794E-41C5-A9B4-65877398AA3D}" type="pres">
      <dgm:prSet presAssocID="{EE4BAE74-CE2B-4DF3-AE38-A2F3641E4BF3}" presName="LevelOneTextNode" presStyleLbl="node0" presStyleIdx="0" presStyleCnt="1" custAng="5400000" custScaleX="348975" custScaleY="59736" custLinFactNeighborX="-55374" custLinFactNeighborY="-1546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86C4DA51-2673-4E48-A645-FABC2C9FBDD6}" type="pres">
      <dgm:prSet presAssocID="{EE4BAE74-CE2B-4DF3-AE38-A2F3641E4BF3}" presName="level2hierChild" presStyleCnt="0"/>
      <dgm:spPr/>
    </dgm:pt>
    <dgm:pt modelId="{A79E0592-422A-463C-A4E0-E29A86CB955F}" type="pres">
      <dgm:prSet presAssocID="{5CB3BA05-AEB2-4618-95EB-31D5BB33102F}" presName="conn2-1" presStyleLbl="parChTrans1D2" presStyleIdx="0" presStyleCnt="3"/>
      <dgm:spPr/>
    </dgm:pt>
    <dgm:pt modelId="{5E381224-561A-45B2-AF82-DC0A0D82FBF8}" type="pres">
      <dgm:prSet presAssocID="{5CB3BA05-AEB2-4618-95EB-31D5BB33102F}" presName="connTx" presStyleLbl="parChTrans1D2" presStyleIdx="0" presStyleCnt="3"/>
      <dgm:spPr/>
    </dgm:pt>
    <dgm:pt modelId="{2651D6E2-ABAA-415B-B9A8-071B3E625CBC}" type="pres">
      <dgm:prSet presAssocID="{0966F89C-8A93-44C8-A0AF-5F5B9F944246}" presName="root2" presStyleCnt="0"/>
      <dgm:spPr/>
    </dgm:pt>
    <dgm:pt modelId="{2803A4F3-DD39-4988-9CAC-0311D9F7140B}" type="pres">
      <dgm:prSet presAssocID="{0966F89C-8A93-44C8-A0AF-5F5B9F944246}" presName="LevelTwoTextNode" presStyleLbl="node2" presStyleIdx="0" presStyleCnt="3">
        <dgm:presLayoutVars>
          <dgm:chPref val="3"/>
        </dgm:presLayoutVars>
      </dgm:prSet>
      <dgm:spPr/>
    </dgm:pt>
    <dgm:pt modelId="{AF9CD230-A79D-44A9-A79D-3E19A6B2A823}" type="pres">
      <dgm:prSet presAssocID="{0966F89C-8A93-44C8-A0AF-5F5B9F944246}" presName="level3hierChild" presStyleCnt="0"/>
      <dgm:spPr/>
    </dgm:pt>
    <dgm:pt modelId="{E2FE309D-E1AA-4946-BE1F-CF9E05F58DBF}" type="pres">
      <dgm:prSet presAssocID="{924C1518-E1D3-488E-B0F5-4940D180D982}" presName="conn2-1" presStyleLbl="parChTrans1D2" presStyleIdx="1" presStyleCnt="3"/>
      <dgm:spPr/>
    </dgm:pt>
    <dgm:pt modelId="{1E46BE22-E3E8-4A0F-B7AA-BEDF7B09A42B}" type="pres">
      <dgm:prSet presAssocID="{924C1518-E1D3-488E-B0F5-4940D180D982}" presName="connTx" presStyleLbl="parChTrans1D2" presStyleIdx="1" presStyleCnt="3"/>
      <dgm:spPr/>
    </dgm:pt>
    <dgm:pt modelId="{B07F0F8E-EB40-434F-BFE9-141E8B1937A9}" type="pres">
      <dgm:prSet presAssocID="{EB6F1132-F9D6-4E82-A38F-062A35DD4C44}" presName="root2" presStyleCnt="0"/>
      <dgm:spPr/>
    </dgm:pt>
    <dgm:pt modelId="{67E0C246-548E-4DD1-8A73-F1ED2EECA657}" type="pres">
      <dgm:prSet presAssocID="{EB6F1132-F9D6-4E82-A38F-062A35DD4C44}" presName="LevelTwoTextNode" presStyleLbl="node2" presStyleIdx="1" presStyleCnt="3">
        <dgm:presLayoutVars>
          <dgm:chPref val="3"/>
        </dgm:presLayoutVars>
      </dgm:prSet>
      <dgm:spPr/>
    </dgm:pt>
    <dgm:pt modelId="{A559F54B-2C14-4E8B-86F7-66EB145369C1}" type="pres">
      <dgm:prSet presAssocID="{EB6F1132-F9D6-4E82-A38F-062A35DD4C44}" presName="level3hierChild" presStyleCnt="0"/>
      <dgm:spPr/>
    </dgm:pt>
    <dgm:pt modelId="{F2649E78-DC43-4686-BA7E-D80B4847421A}" type="pres">
      <dgm:prSet presAssocID="{199E9D8F-CFB3-4EC2-9B58-440936E1B0CA}" presName="conn2-1" presStyleLbl="parChTrans1D2" presStyleIdx="2" presStyleCnt="3"/>
      <dgm:spPr/>
    </dgm:pt>
    <dgm:pt modelId="{2BBC7A02-5BC0-4AF2-B2E4-1F9F0B708ED0}" type="pres">
      <dgm:prSet presAssocID="{199E9D8F-CFB3-4EC2-9B58-440936E1B0CA}" presName="connTx" presStyleLbl="parChTrans1D2" presStyleIdx="2" presStyleCnt="3"/>
      <dgm:spPr/>
    </dgm:pt>
    <dgm:pt modelId="{D88A7FE1-2FAA-4FD4-A2DA-363032B4814F}" type="pres">
      <dgm:prSet presAssocID="{C164DF2A-B8B5-49FA-95CC-4FA233E139B7}" presName="root2" presStyleCnt="0"/>
      <dgm:spPr/>
    </dgm:pt>
    <dgm:pt modelId="{2CD04619-FF68-4281-B906-EAA5049A9882}" type="pres">
      <dgm:prSet presAssocID="{C164DF2A-B8B5-49FA-95CC-4FA233E139B7}" presName="LevelTwoTextNode" presStyleLbl="node2" presStyleIdx="2" presStyleCnt="3">
        <dgm:presLayoutVars>
          <dgm:chPref val="3"/>
        </dgm:presLayoutVars>
      </dgm:prSet>
      <dgm:spPr/>
    </dgm:pt>
    <dgm:pt modelId="{F8B3F54D-F61D-4E7E-B04C-C09BCBE5D7E5}" type="pres">
      <dgm:prSet presAssocID="{C164DF2A-B8B5-49FA-95CC-4FA233E139B7}" presName="level3hierChild" presStyleCnt="0"/>
      <dgm:spPr/>
    </dgm:pt>
  </dgm:ptLst>
  <dgm:cxnLst>
    <dgm:cxn modelId="{D3DFC2F2-489B-4627-96C6-D7DB4183F29D}" srcId="{EE4BAE74-CE2B-4DF3-AE38-A2F3641E4BF3}" destId="{EB6F1132-F9D6-4E82-A38F-062A35DD4C44}" srcOrd="1" destOrd="0" parTransId="{924C1518-E1D3-488E-B0F5-4940D180D982}" sibTransId="{6875CEA9-C5A7-4013-BC39-7D6398B3B43F}"/>
    <dgm:cxn modelId="{BEDA8CA2-ED9A-4C41-B3CA-94E3845ED75B}" type="presOf" srcId="{5CB3BA05-AEB2-4618-95EB-31D5BB33102F}" destId="{5E381224-561A-45B2-AF82-DC0A0D82FBF8}" srcOrd="1" destOrd="0" presId="urn:microsoft.com/office/officeart/2008/layout/HorizontalMultiLevelHierarchy"/>
    <dgm:cxn modelId="{24D4B59A-2FBD-4643-934F-827EA3070CD3}" srcId="{EE4BAE74-CE2B-4DF3-AE38-A2F3641E4BF3}" destId="{0966F89C-8A93-44C8-A0AF-5F5B9F944246}" srcOrd="0" destOrd="0" parTransId="{5CB3BA05-AEB2-4618-95EB-31D5BB33102F}" sibTransId="{C0B59EA9-21BF-4581-803D-88FAFEC257AC}"/>
    <dgm:cxn modelId="{ED4B32D1-7895-43D6-AD35-3BFE03041D42}" type="presOf" srcId="{EE4BAE74-CE2B-4DF3-AE38-A2F3641E4BF3}" destId="{41B09634-794E-41C5-A9B4-65877398AA3D}" srcOrd="0" destOrd="0" presId="urn:microsoft.com/office/officeart/2008/layout/HorizontalMultiLevelHierarchy"/>
    <dgm:cxn modelId="{C158AF3D-6A19-468E-AE8A-816D6DEF2C44}" srcId="{7C6BF477-E4C6-436E-AF56-DB286C04C445}" destId="{EE4BAE74-CE2B-4DF3-AE38-A2F3641E4BF3}" srcOrd="0" destOrd="0" parTransId="{765330D4-B684-4AC3-8B4C-ADFCF3B2263C}" sibTransId="{55B90C30-291A-4085-BEC4-EF5D34943212}"/>
    <dgm:cxn modelId="{DB7710D7-3413-4C17-9DD0-AE35FF0103D7}" srcId="{EE4BAE74-CE2B-4DF3-AE38-A2F3641E4BF3}" destId="{C164DF2A-B8B5-49FA-95CC-4FA233E139B7}" srcOrd="2" destOrd="0" parTransId="{199E9D8F-CFB3-4EC2-9B58-440936E1B0CA}" sibTransId="{2665660A-23DE-4FB7-8D1A-A2E739F5BC66}"/>
    <dgm:cxn modelId="{160C80ED-72E3-49F6-A9F2-D457743A21BC}" type="presOf" srcId="{C164DF2A-B8B5-49FA-95CC-4FA233E139B7}" destId="{2CD04619-FF68-4281-B906-EAA5049A9882}" srcOrd="0" destOrd="0" presId="urn:microsoft.com/office/officeart/2008/layout/HorizontalMultiLevelHierarchy"/>
    <dgm:cxn modelId="{430E373A-2A59-4234-87C0-90C4B111FD70}" type="presOf" srcId="{0966F89C-8A93-44C8-A0AF-5F5B9F944246}" destId="{2803A4F3-DD39-4988-9CAC-0311D9F7140B}" srcOrd="0" destOrd="0" presId="urn:microsoft.com/office/officeart/2008/layout/HorizontalMultiLevelHierarchy"/>
    <dgm:cxn modelId="{8F07536A-CF60-4326-8FAC-B4F1699DA692}" type="presOf" srcId="{EB6F1132-F9D6-4E82-A38F-062A35DD4C44}" destId="{67E0C246-548E-4DD1-8A73-F1ED2EECA657}" srcOrd="0" destOrd="0" presId="urn:microsoft.com/office/officeart/2008/layout/HorizontalMultiLevelHierarchy"/>
    <dgm:cxn modelId="{BEF1650D-2498-4818-B9E5-B6B88BA8B556}" type="presOf" srcId="{7C6BF477-E4C6-436E-AF56-DB286C04C445}" destId="{DCFA0AAD-30EF-472E-8959-CB43C903ADE1}" srcOrd="0" destOrd="0" presId="urn:microsoft.com/office/officeart/2008/layout/HorizontalMultiLevelHierarchy"/>
    <dgm:cxn modelId="{C73F5526-B9DA-4526-A4CF-50CE33985F40}" type="presOf" srcId="{199E9D8F-CFB3-4EC2-9B58-440936E1B0CA}" destId="{F2649E78-DC43-4686-BA7E-D80B4847421A}" srcOrd="0" destOrd="0" presId="urn:microsoft.com/office/officeart/2008/layout/HorizontalMultiLevelHierarchy"/>
    <dgm:cxn modelId="{9151ECE0-5B67-47BB-A1D4-EF814329386B}" type="presOf" srcId="{5CB3BA05-AEB2-4618-95EB-31D5BB33102F}" destId="{A79E0592-422A-463C-A4E0-E29A86CB955F}" srcOrd="0" destOrd="0" presId="urn:microsoft.com/office/officeart/2008/layout/HorizontalMultiLevelHierarchy"/>
    <dgm:cxn modelId="{3586010A-50CD-401F-822E-B5A683BBD1DB}" type="presOf" srcId="{199E9D8F-CFB3-4EC2-9B58-440936E1B0CA}" destId="{2BBC7A02-5BC0-4AF2-B2E4-1F9F0B708ED0}" srcOrd="1" destOrd="0" presId="urn:microsoft.com/office/officeart/2008/layout/HorizontalMultiLevelHierarchy"/>
    <dgm:cxn modelId="{80C5265C-6711-4C9C-BB57-EFFF9094459F}" type="presOf" srcId="{924C1518-E1D3-488E-B0F5-4940D180D982}" destId="{1E46BE22-E3E8-4A0F-B7AA-BEDF7B09A42B}" srcOrd="1" destOrd="0" presId="urn:microsoft.com/office/officeart/2008/layout/HorizontalMultiLevelHierarchy"/>
    <dgm:cxn modelId="{CC5BB01A-7F28-4EDE-8011-B8DD4D18E29E}" type="presOf" srcId="{924C1518-E1D3-488E-B0F5-4940D180D982}" destId="{E2FE309D-E1AA-4946-BE1F-CF9E05F58DBF}" srcOrd="0" destOrd="0" presId="urn:microsoft.com/office/officeart/2008/layout/HorizontalMultiLevelHierarchy"/>
    <dgm:cxn modelId="{A6C08140-CD71-4F62-9C32-1F35EE4C729F}" type="presParOf" srcId="{DCFA0AAD-30EF-472E-8959-CB43C903ADE1}" destId="{5EDE2B0B-635D-4674-9586-85029B0C12A4}" srcOrd="0" destOrd="0" presId="urn:microsoft.com/office/officeart/2008/layout/HorizontalMultiLevelHierarchy"/>
    <dgm:cxn modelId="{1E0835EB-B015-40DF-A806-E9080C7C3A85}" type="presParOf" srcId="{5EDE2B0B-635D-4674-9586-85029B0C12A4}" destId="{41B09634-794E-41C5-A9B4-65877398AA3D}" srcOrd="0" destOrd="0" presId="urn:microsoft.com/office/officeart/2008/layout/HorizontalMultiLevelHierarchy"/>
    <dgm:cxn modelId="{D353365A-903A-401A-B19E-8B28B5BE293F}" type="presParOf" srcId="{5EDE2B0B-635D-4674-9586-85029B0C12A4}" destId="{86C4DA51-2673-4E48-A645-FABC2C9FBDD6}" srcOrd="1" destOrd="0" presId="urn:microsoft.com/office/officeart/2008/layout/HorizontalMultiLevelHierarchy"/>
    <dgm:cxn modelId="{33C87346-6761-4B9F-A2E4-37934A9F75BE}" type="presParOf" srcId="{86C4DA51-2673-4E48-A645-FABC2C9FBDD6}" destId="{A79E0592-422A-463C-A4E0-E29A86CB955F}" srcOrd="0" destOrd="0" presId="urn:microsoft.com/office/officeart/2008/layout/HorizontalMultiLevelHierarchy"/>
    <dgm:cxn modelId="{AD8B5C9B-B661-4698-B7D2-3E7210EEBE92}" type="presParOf" srcId="{A79E0592-422A-463C-A4E0-E29A86CB955F}" destId="{5E381224-561A-45B2-AF82-DC0A0D82FBF8}" srcOrd="0" destOrd="0" presId="urn:microsoft.com/office/officeart/2008/layout/HorizontalMultiLevelHierarchy"/>
    <dgm:cxn modelId="{5858C1EE-34F7-49E4-B34B-BB2D3BDD9A29}" type="presParOf" srcId="{86C4DA51-2673-4E48-A645-FABC2C9FBDD6}" destId="{2651D6E2-ABAA-415B-B9A8-071B3E625CBC}" srcOrd="1" destOrd="0" presId="urn:microsoft.com/office/officeart/2008/layout/HorizontalMultiLevelHierarchy"/>
    <dgm:cxn modelId="{904EEA30-C83F-4345-A7E1-6962D45EEA12}" type="presParOf" srcId="{2651D6E2-ABAA-415B-B9A8-071B3E625CBC}" destId="{2803A4F3-DD39-4988-9CAC-0311D9F7140B}" srcOrd="0" destOrd="0" presId="urn:microsoft.com/office/officeart/2008/layout/HorizontalMultiLevelHierarchy"/>
    <dgm:cxn modelId="{17B860B8-D9A1-414F-8036-775E1D5D91CC}" type="presParOf" srcId="{2651D6E2-ABAA-415B-B9A8-071B3E625CBC}" destId="{AF9CD230-A79D-44A9-A79D-3E19A6B2A823}" srcOrd="1" destOrd="0" presId="urn:microsoft.com/office/officeart/2008/layout/HorizontalMultiLevelHierarchy"/>
    <dgm:cxn modelId="{8AAFC471-E60C-4BFF-8C6F-5B7B854F3AFD}" type="presParOf" srcId="{86C4DA51-2673-4E48-A645-FABC2C9FBDD6}" destId="{E2FE309D-E1AA-4946-BE1F-CF9E05F58DBF}" srcOrd="2" destOrd="0" presId="urn:microsoft.com/office/officeart/2008/layout/HorizontalMultiLevelHierarchy"/>
    <dgm:cxn modelId="{8540AB9B-8D0F-4C98-A04C-393861565CFB}" type="presParOf" srcId="{E2FE309D-E1AA-4946-BE1F-CF9E05F58DBF}" destId="{1E46BE22-E3E8-4A0F-B7AA-BEDF7B09A42B}" srcOrd="0" destOrd="0" presId="urn:microsoft.com/office/officeart/2008/layout/HorizontalMultiLevelHierarchy"/>
    <dgm:cxn modelId="{F46D9925-C31D-481F-8399-C0D2F9418FE3}" type="presParOf" srcId="{86C4DA51-2673-4E48-A645-FABC2C9FBDD6}" destId="{B07F0F8E-EB40-434F-BFE9-141E8B1937A9}" srcOrd="3" destOrd="0" presId="urn:microsoft.com/office/officeart/2008/layout/HorizontalMultiLevelHierarchy"/>
    <dgm:cxn modelId="{EE12CFE8-3AEB-46BA-B0CF-3ABE679C02C6}" type="presParOf" srcId="{B07F0F8E-EB40-434F-BFE9-141E8B1937A9}" destId="{67E0C246-548E-4DD1-8A73-F1ED2EECA657}" srcOrd="0" destOrd="0" presId="urn:microsoft.com/office/officeart/2008/layout/HorizontalMultiLevelHierarchy"/>
    <dgm:cxn modelId="{6B341504-F046-48EF-9B03-FDB24CB9AFB2}" type="presParOf" srcId="{B07F0F8E-EB40-434F-BFE9-141E8B1937A9}" destId="{A559F54B-2C14-4E8B-86F7-66EB145369C1}" srcOrd="1" destOrd="0" presId="urn:microsoft.com/office/officeart/2008/layout/HorizontalMultiLevelHierarchy"/>
    <dgm:cxn modelId="{6E8F1749-4CC2-43FC-A041-624C3A00D528}" type="presParOf" srcId="{86C4DA51-2673-4E48-A645-FABC2C9FBDD6}" destId="{F2649E78-DC43-4686-BA7E-D80B4847421A}" srcOrd="4" destOrd="0" presId="urn:microsoft.com/office/officeart/2008/layout/HorizontalMultiLevelHierarchy"/>
    <dgm:cxn modelId="{B2832EE2-3CD6-4582-BC48-FF94024370C3}" type="presParOf" srcId="{F2649E78-DC43-4686-BA7E-D80B4847421A}" destId="{2BBC7A02-5BC0-4AF2-B2E4-1F9F0B708ED0}" srcOrd="0" destOrd="0" presId="urn:microsoft.com/office/officeart/2008/layout/HorizontalMultiLevelHierarchy"/>
    <dgm:cxn modelId="{A1232FB8-80DB-4379-8453-F0D21C816A99}" type="presParOf" srcId="{86C4DA51-2673-4E48-A645-FABC2C9FBDD6}" destId="{D88A7FE1-2FAA-4FD4-A2DA-363032B4814F}" srcOrd="5" destOrd="0" presId="urn:microsoft.com/office/officeart/2008/layout/HorizontalMultiLevelHierarchy"/>
    <dgm:cxn modelId="{7E2E980D-2EA0-46E4-A9BD-AE81ECD95BB2}" type="presParOf" srcId="{D88A7FE1-2FAA-4FD4-A2DA-363032B4814F}" destId="{2CD04619-FF68-4281-B906-EAA5049A9882}" srcOrd="0" destOrd="0" presId="urn:microsoft.com/office/officeart/2008/layout/HorizontalMultiLevelHierarchy"/>
    <dgm:cxn modelId="{2C249E09-C256-42EA-B935-66897C6124BA}" type="presParOf" srcId="{D88A7FE1-2FAA-4FD4-A2DA-363032B4814F}" destId="{F8B3F54D-F61D-4E7E-B04C-C09BCBE5D7E5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74D5DB-7F19-488A-B50D-3FEE223FA75F}" type="doc">
      <dgm:prSet loTypeId="urn:microsoft.com/office/officeart/2005/8/layout/hierarchy3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34DF7819-10B0-4D04-9911-DDC89069CA33}">
      <dgm:prSet phldrT="[Texto]"/>
      <dgm:spPr/>
      <dgm:t>
        <a:bodyPr/>
        <a:lstStyle/>
        <a:p>
          <a:r>
            <a:rPr lang="es-MX" dirty="0" smtClean="0"/>
            <a:t>Articulo 14 del pacto internacional de derechos civiles y políticos </a:t>
          </a:r>
          <a:endParaRPr lang="es-MX" dirty="0"/>
        </a:p>
      </dgm:t>
    </dgm:pt>
    <dgm:pt modelId="{3FFDA88F-3870-4EDA-B8BC-FB98FDDFFB3C}" type="parTrans" cxnId="{3F35881C-80D6-4AE0-9375-4537230A4B15}">
      <dgm:prSet/>
      <dgm:spPr/>
      <dgm:t>
        <a:bodyPr/>
        <a:lstStyle/>
        <a:p>
          <a:endParaRPr lang="es-MX"/>
        </a:p>
      </dgm:t>
    </dgm:pt>
    <dgm:pt modelId="{1CDD4657-C994-4EB4-A8C1-66ECAC038A1A}" type="sibTrans" cxnId="{3F35881C-80D6-4AE0-9375-4537230A4B15}">
      <dgm:prSet/>
      <dgm:spPr/>
      <dgm:t>
        <a:bodyPr/>
        <a:lstStyle/>
        <a:p>
          <a:endParaRPr lang="es-MX"/>
        </a:p>
      </dgm:t>
    </dgm:pt>
    <dgm:pt modelId="{AD4C7828-F3EE-47AA-B415-73B070F944F9}">
      <dgm:prSet phldrT="[Texto]"/>
      <dgm:spPr/>
      <dgm:t>
        <a:bodyPr/>
        <a:lstStyle/>
        <a:p>
          <a:r>
            <a:rPr lang="es-MX" dirty="0" smtClean="0"/>
            <a:t>Establece igualdad ante tribunales y cortes de justicia</a:t>
          </a:r>
          <a:endParaRPr lang="es-MX" dirty="0"/>
        </a:p>
      </dgm:t>
    </dgm:pt>
    <dgm:pt modelId="{90B650D7-6FE0-4437-B984-BD4B095182ED}" type="parTrans" cxnId="{9F9A7CE5-5F51-4D24-AB9D-4345F8C2B4A3}">
      <dgm:prSet/>
      <dgm:spPr/>
      <dgm:t>
        <a:bodyPr/>
        <a:lstStyle/>
        <a:p>
          <a:endParaRPr lang="es-MX"/>
        </a:p>
      </dgm:t>
    </dgm:pt>
    <dgm:pt modelId="{D06D70BF-0AD7-468F-935A-CDE7AAF754CF}" type="sibTrans" cxnId="{9F9A7CE5-5F51-4D24-AB9D-4345F8C2B4A3}">
      <dgm:prSet/>
      <dgm:spPr/>
      <dgm:t>
        <a:bodyPr/>
        <a:lstStyle/>
        <a:p>
          <a:endParaRPr lang="es-MX"/>
        </a:p>
      </dgm:t>
    </dgm:pt>
    <dgm:pt modelId="{AEC5B1E4-3790-464A-9D78-E567E6B6E410}">
      <dgm:prSet phldrT="[Texto]"/>
      <dgm:spPr/>
      <dgm:t>
        <a:bodyPr/>
        <a:lstStyle/>
        <a:p>
          <a:r>
            <a:rPr lang="es-MX" dirty="0" smtClean="0"/>
            <a:t>Toda persona tiene derecho a ser oída públicamente </a:t>
          </a:r>
          <a:endParaRPr lang="es-MX" dirty="0"/>
        </a:p>
      </dgm:t>
    </dgm:pt>
    <dgm:pt modelId="{0C7E0351-96D7-48F9-A94A-13375F374084}" type="parTrans" cxnId="{77263D76-364C-4495-AB96-C33E79D9FB74}">
      <dgm:prSet/>
      <dgm:spPr/>
      <dgm:t>
        <a:bodyPr/>
        <a:lstStyle/>
        <a:p>
          <a:endParaRPr lang="es-MX"/>
        </a:p>
      </dgm:t>
    </dgm:pt>
    <dgm:pt modelId="{168AADEF-6E6D-42F1-997F-33545C6BF30F}" type="sibTrans" cxnId="{77263D76-364C-4495-AB96-C33E79D9FB74}">
      <dgm:prSet/>
      <dgm:spPr/>
      <dgm:t>
        <a:bodyPr/>
        <a:lstStyle/>
        <a:p>
          <a:endParaRPr lang="es-MX"/>
        </a:p>
      </dgm:t>
    </dgm:pt>
    <dgm:pt modelId="{612A836A-7100-4D33-A566-6706218CFBD3}">
      <dgm:prSet phldrT="[Texto]"/>
      <dgm:spPr/>
      <dgm:t>
        <a:bodyPr/>
        <a:lstStyle/>
        <a:p>
          <a:r>
            <a:rPr lang="es-MX" dirty="0" smtClean="0"/>
            <a:t>El articulo 8.1 de la CADH establece que</a:t>
          </a:r>
          <a:endParaRPr lang="es-MX" dirty="0"/>
        </a:p>
      </dgm:t>
    </dgm:pt>
    <dgm:pt modelId="{686FCB1D-BD3E-4B1B-B1C1-4A1D704DFFD9}" type="parTrans" cxnId="{2DDFF5D1-3BE8-4AA6-9A50-3113FAA36517}">
      <dgm:prSet/>
      <dgm:spPr/>
      <dgm:t>
        <a:bodyPr/>
        <a:lstStyle/>
        <a:p>
          <a:endParaRPr lang="es-MX"/>
        </a:p>
      </dgm:t>
    </dgm:pt>
    <dgm:pt modelId="{00B3D5E8-85D7-432E-953C-5B7F1558BB68}" type="sibTrans" cxnId="{2DDFF5D1-3BE8-4AA6-9A50-3113FAA36517}">
      <dgm:prSet/>
      <dgm:spPr/>
      <dgm:t>
        <a:bodyPr/>
        <a:lstStyle/>
        <a:p>
          <a:endParaRPr lang="es-MX"/>
        </a:p>
      </dgm:t>
    </dgm:pt>
    <dgm:pt modelId="{7D21BD50-4E86-4221-AD25-901AFF2EF2CE}">
      <dgm:prSet phldrT="[Texto]"/>
      <dgm:spPr/>
      <dgm:t>
        <a:bodyPr/>
        <a:lstStyle/>
        <a:p>
          <a:r>
            <a:rPr lang="es-MX" dirty="0" smtClean="0"/>
            <a:t>Toda persona debe ser oída con la debida garantía y dentro de un plazo razonable </a:t>
          </a:r>
          <a:endParaRPr lang="es-MX" dirty="0"/>
        </a:p>
      </dgm:t>
    </dgm:pt>
    <dgm:pt modelId="{FFEE0C33-1C41-456B-8237-8AE8EF067D61}" type="parTrans" cxnId="{CCBABF0F-7897-4E13-BCD1-D8878BA1EBC7}">
      <dgm:prSet/>
      <dgm:spPr/>
      <dgm:t>
        <a:bodyPr/>
        <a:lstStyle/>
        <a:p>
          <a:endParaRPr lang="es-MX"/>
        </a:p>
      </dgm:t>
    </dgm:pt>
    <dgm:pt modelId="{B658D4A4-354C-430A-9B32-1AF8E579BC70}" type="sibTrans" cxnId="{CCBABF0F-7897-4E13-BCD1-D8878BA1EBC7}">
      <dgm:prSet/>
      <dgm:spPr/>
      <dgm:t>
        <a:bodyPr/>
        <a:lstStyle/>
        <a:p>
          <a:endParaRPr lang="es-MX"/>
        </a:p>
      </dgm:t>
    </dgm:pt>
    <dgm:pt modelId="{6717214A-65A0-4F4E-A7FD-F6351E5551F1}">
      <dgm:prSet phldrT="[Texto]"/>
      <dgm:spPr/>
      <dgm:t>
        <a:bodyPr/>
        <a:lstStyle/>
        <a:p>
          <a:r>
            <a:rPr lang="es-MX" dirty="0" smtClean="0"/>
            <a:t>Por juez o tribunal competente</a:t>
          </a:r>
          <a:endParaRPr lang="es-MX" dirty="0"/>
        </a:p>
      </dgm:t>
    </dgm:pt>
    <dgm:pt modelId="{D2BE0CF2-2078-4E98-8419-D9B771000803}" type="parTrans" cxnId="{3EAD9ABC-C435-400B-B611-569B1032778B}">
      <dgm:prSet/>
      <dgm:spPr/>
      <dgm:t>
        <a:bodyPr/>
        <a:lstStyle/>
        <a:p>
          <a:endParaRPr lang="es-MX"/>
        </a:p>
      </dgm:t>
    </dgm:pt>
    <dgm:pt modelId="{851ACA12-20D9-43BA-9EED-5E828649C496}" type="sibTrans" cxnId="{3EAD9ABC-C435-400B-B611-569B1032778B}">
      <dgm:prSet/>
      <dgm:spPr/>
      <dgm:t>
        <a:bodyPr/>
        <a:lstStyle/>
        <a:p>
          <a:endParaRPr lang="es-MX"/>
        </a:p>
      </dgm:t>
    </dgm:pt>
    <dgm:pt modelId="{9347CF3B-685F-4DA7-9BF1-5D77AA38C633}" type="pres">
      <dgm:prSet presAssocID="{A074D5DB-7F19-488A-B50D-3FEE223FA75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8193A93-E83B-4120-9C32-CDBFF00BDCB9}" type="pres">
      <dgm:prSet presAssocID="{34DF7819-10B0-4D04-9911-DDC89069CA33}" presName="root" presStyleCnt="0"/>
      <dgm:spPr/>
    </dgm:pt>
    <dgm:pt modelId="{DA49EA83-E101-4EFB-8F1B-F96FDD1AE25B}" type="pres">
      <dgm:prSet presAssocID="{34DF7819-10B0-4D04-9911-DDC89069CA33}" presName="rootComposite" presStyleCnt="0"/>
      <dgm:spPr/>
    </dgm:pt>
    <dgm:pt modelId="{70901A9B-C58F-49B2-8DD6-0BCCD65A2992}" type="pres">
      <dgm:prSet presAssocID="{34DF7819-10B0-4D04-9911-DDC89069CA33}" presName="rootText" presStyleLbl="node1" presStyleIdx="0" presStyleCnt="2"/>
      <dgm:spPr/>
      <dgm:t>
        <a:bodyPr/>
        <a:lstStyle/>
        <a:p>
          <a:endParaRPr lang="es-MX"/>
        </a:p>
      </dgm:t>
    </dgm:pt>
    <dgm:pt modelId="{36E91034-205E-4E22-8ACC-2272D47ADE68}" type="pres">
      <dgm:prSet presAssocID="{34DF7819-10B0-4D04-9911-DDC89069CA33}" presName="rootConnector" presStyleLbl="node1" presStyleIdx="0" presStyleCnt="2"/>
      <dgm:spPr/>
    </dgm:pt>
    <dgm:pt modelId="{098F689A-59D4-4D21-9979-B3CE1CFE37F3}" type="pres">
      <dgm:prSet presAssocID="{34DF7819-10B0-4D04-9911-DDC89069CA33}" presName="childShape" presStyleCnt="0"/>
      <dgm:spPr/>
    </dgm:pt>
    <dgm:pt modelId="{5B6E1E0E-FC28-464D-ACF4-DF492050E3D8}" type="pres">
      <dgm:prSet presAssocID="{90B650D7-6FE0-4437-B984-BD4B095182ED}" presName="Name13" presStyleLbl="parChTrans1D2" presStyleIdx="0" presStyleCnt="4"/>
      <dgm:spPr/>
    </dgm:pt>
    <dgm:pt modelId="{19B3944C-A80E-4748-AC5A-84E181552445}" type="pres">
      <dgm:prSet presAssocID="{AD4C7828-F3EE-47AA-B415-73B070F944F9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B1628C4-455A-4CD3-B23B-F1AFA2EEDE42}" type="pres">
      <dgm:prSet presAssocID="{0C7E0351-96D7-48F9-A94A-13375F374084}" presName="Name13" presStyleLbl="parChTrans1D2" presStyleIdx="1" presStyleCnt="4"/>
      <dgm:spPr/>
    </dgm:pt>
    <dgm:pt modelId="{024F8F71-1424-447D-B29E-E8829F370299}" type="pres">
      <dgm:prSet presAssocID="{AEC5B1E4-3790-464A-9D78-E567E6B6E410}" presName="childText" presStyleLbl="bgAcc1" presStyleIdx="1" presStyleCnt="4">
        <dgm:presLayoutVars>
          <dgm:bulletEnabled val="1"/>
        </dgm:presLayoutVars>
      </dgm:prSet>
      <dgm:spPr/>
    </dgm:pt>
    <dgm:pt modelId="{2838B643-EE95-4898-8A65-E29BBE348719}" type="pres">
      <dgm:prSet presAssocID="{612A836A-7100-4D33-A566-6706218CFBD3}" presName="root" presStyleCnt="0"/>
      <dgm:spPr/>
    </dgm:pt>
    <dgm:pt modelId="{2C47AA40-1631-4E50-919B-076FDF48B11C}" type="pres">
      <dgm:prSet presAssocID="{612A836A-7100-4D33-A566-6706218CFBD3}" presName="rootComposite" presStyleCnt="0"/>
      <dgm:spPr/>
    </dgm:pt>
    <dgm:pt modelId="{9E4AE212-BEF6-48E5-AF3C-5616656A71B7}" type="pres">
      <dgm:prSet presAssocID="{612A836A-7100-4D33-A566-6706218CFBD3}" presName="rootText" presStyleLbl="node1" presStyleIdx="1" presStyleCnt="2"/>
      <dgm:spPr/>
    </dgm:pt>
    <dgm:pt modelId="{54EB52D1-584C-4554-9144-09FD5435D4BC}" type="pres">
      <dgm:prSet presAssocID="{612A836A-7100-4D33-A566-6706218CFBD3}" presName="rootConnector" presStyleLbl="node1" presStyleIdx="1" presStyleCnt="2"/>
      <dgm:spPr/>
    </dgm:pt>
    <dgm:pt modelId="{C333EF9F-C274-4EF1-B9DD-AC3BC3D9C890}" type="pres">
      <dgm:prSet presAssocID="{612A836A-7100-4D33-A566-6706218CFBD3}" presName="childShape" presStyleCnt="0"/>
      <dgm:spPr/>
    </dgm:pt>
    <dgm:pt modelId="{556877DC-3EAF-477C-9672-2EDA2591903E}" type="pres">
      <dgm:prSet presAssocID="{FFEE0C33-1C41-456B-8237-8AE8EF067D61}" presName="Name13" presStyleLbl="parChTrans1D2" presStyleIdx="2" presStyleCnt="4"/>
      <dgm:spPr/>
    </dgm:pt>
    <dgm:pt modelId="{44D1A326-C838-42D6-803B-18F984F5E05E}" type="pres">
      <dgm:prSet presAssocID="{7D21BD50-4E86-4221-AD25-901AFF2EF2CE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23C2F8C-DE1F-4D83-8922-907DFB383E2D}" type="pres">
      <dgm:prSet presAssocID="{D2BE0CF2-2078-4E98-8419-D9B771000803}" presName="Name13" presStyleLbl="parChTrans1D2" presStyleIdx="3" presStyleCnt="4"/>
      <dgm:spPr/>
    </dgm:pt>
    <dgm:pt modelId="{E0D596F8-6ADE-4DD4-B77A-C03E88532BF3}" type="pres">
      <dgm:prSet presAssocID="{6717214A-65A0-4F4E-A7FD-F6351E5551F1}" presName="childText" presStyleLbl="bgAcc1" presStyleIdx="3" presStyleCnt="4">
        <dgm:presLayoutVars>
          <dgm:bulletEnabled val="1"/>
        </dgm:presLayoutVars>
      </dgm:prSet>
      <dgm:spPr/>
    </dgm:pt>
  </dgm:ptLst>
  <dgm:cxnLst>
    <dgm:cxn modelId="{CAEB5447-78B7-4E3B-A74A-1FD6562219DD}" type="presOf" srcId="{AEC5B1E4-3790-464A-9D78-E567E6B6E410}" destId="{024F8F71-1424-447D-B29E-E8829F370299}" srcOrd="0" destOrd="0" presId="urn:microsoft.com/office/officeart/2005/8/layout/hierarchy3"/>
    <dgm:cxn modelId="{D937593D-3145-4D90-AD4C-0993A1137F44}" type="presOf" srcId="{D2BE0CF2-2078-4E98-8419-D9B771000803}" destId="{323C2F8C-DE1F-4D83-8922-907DFB383E2D}" srcOrd="0" destOrd="0" presId="urn:microsoft.com/office/officeart/2005/8/layout/hierarchy3"/>
    <dgm:cxn modelId="{40076F96-E820-4593-A49E-6F8B3DCE3D1A}" type="presOf" srcId="{A074D5DB-7F19-488A-B50D-3FEE223FA75F}" destId="{9347CF3B-685F-4DA7-9BF1-5D77AA38C633}" srcOrd="0" destOrd="0" presId="urn:microsoft.com/office/officeart/2005/8/layout/hierarchy3"/>
    <dgm:cxn modelId="{DABA3DB5-E2F2-4E98-8A8A-7990E69A8F9D}" type="presOf" srcId="{34DF7819-10B0-4D04-9911-DDC89069CA33}" destId="{70901A9B-C58F-49B2-8DD6-0BCCD65A2992}" srcOrd="0" destOrd="0" presId="urn:microsoft.com/office/officeart/2005/8/layout/hierarchy3"/>
    <dgm:cxn modelId="{BDD793B4-8D3B-4CFB-9D31-D03ED40C7453}" type="presOf" srcId="{612A836A-7100-4D33-A566-6706218CFBD3}" destId="{9E4AE212-BEF6-48E5-AF3C-5616656A71B7}" srcOrd="0" destOrd="0" presId="urn:microsoft.com/office/officeart/2005/8/layout/hierarchy3"/>
    <dgm:cxn modelId="{1853C80D-204B-4239-9908-42AE662F3E54}" type="presOf" srcId="{90B650D7-6FE0-4437-B984-BD4B095182ED}" destId="{5B6E1E0E-FC28-464D-ACF4-DF492050E3D8}" srcOrd="0" destOrd="0" presId="urn:microsoft.com/office/officeart/2005/8/layout/hierarchy3"/>
    <dgm:cxn modelId="{5C13F730-9017-40D1-946E-02A953220DFB}" type="presOf" srcId="{34DF7819-10B0-4D04-9911-DDC89069CA33}" destId="{36E91034-205E-4E22-8ACC-2272D47ADE68}" srcOrd="1" destOrd="0" presId="urn:microsoft.com/office/officeart/2005/8/layout/hierarchy3"/>
    <dgm:cxn modelId="{77263D76-364C-4495-AB96-C33E79D9FB74}" srcId="{34DF7819-10B0-4D04-9911-DDC89069CA33}" destId="{AEC5B1E4-3790-464A-9D78-E567E6B6E410}" srcOrd="1" destOrd="0" parTransId="{0C7E0351-96D7-48F9-A94A-13375F374084}" sibTransId="{168AADEF-6E6D-42F1-997F-33545C6BF30F}"/>
    <dgm:cxn modelId="{9F9A7CE5-5F51-4D24-AB9D-4345F8C2B4A3}" srcId="{34DF7819-10B0-4D04-9911-DDC89069CA33}" destId="{AD4C7828-F3EE-47AA-B415-73B070F944F9}" srcOrd="0" destOrd="0" parTransId="{90B650D7-6FE0-4437-B984-BD4B095182ED}" sibTransId="{D06D70BF-0AD7-468F-935A-CDE7AAF754CF}"/>
    <dgm:cxn modelId="{0AA0E606-4DE0-41C4-A1AE-F36C29F9C4AA}" type="presOf" srcId="{612A836A-7100-4D33-A566-6706218CFBD3}" destId="{54EB52D1-584C-4554-9144-09FD5435D4BC}" srcOrd="1" destOrd="0" presId="urn:microsoft.com/office/officeart/2005/8/layout/hierarchy3"/>
    <dgm:cxn modelId="{3F35881C-80D6-4AE0-9375-4537230A4B15}" srcId="{A074D5DB-7F19-488A-B50D-3FEE223FA75F}" destId="{34DF7819-10B0-4D04-9911-DDC89069CA33}" srcOrd="0" destOrd="0" parTransId="{3FFDA88F-3870-4EDA-B8BC-FB98FDDFFB3C}" sibTransId="{1CDD4657-C994-4EB4-A8C1-66ECAC038A1A}"/>
    <dgm:cxn modelId="{4D344461-9AC6-439E-84ED-04CB281F5F30}" type="presOf" srcId="{0C7E0351-96D7-48F9-A94A-13375F374084}" destId="{8B1628C4-455A-4CD3-B23B-F1AFA2EEDE42}" srcOrd="0" destOrd="0" presId="urn:microsoft.com/office/officeart/2005/8/layout/hierarchy3"/>
    <dgm:cxn modelId="{F569FE63-AE8D-4385-A2AA-1E67A2CBCECC}" type="presOf" srcId="{AD4C7828-F3EE-47AA-B415-73B070F944F9}" destId="{19B3944C-A80E-4748-AC5A-84E181552445}" srcOrd="0" destOrd="0" presId="urn:microsoft.com/office/officeart/2005/8/layout/hierarchy3"/>
    <dgm:cxn modelId="{B4C89267-CEF1-4CC4-AB72-B8ED47097E70}" type="presOf" srcId="{FFEE0C33-1C41-456B-8237-8AE8EF067D61}" destId="{556877DC-3EAF-477C-9672-2EDA2591903E}" srcOrd="0" destOrd="0" presId="urn:microsoft.com/office/officeart/2005/8/layout/hierarchy3"/>
    <dgm:cxn modelId="{3EAD9ABC-C435-400B-B611-569B1032778B}" srcId="{612A836A-7100-4D33-A566-6706218CFBD3}" destId="{6717214A-65A0-4F4E-A7FD-F6351E5551F1}" srcOrd="1" destOrd="0" parTransId="{D2BE0CF2-2078-4E98-8419-D9B771000803}" sibTransId="{851ACA12-20D9-43BA-9EED-5E828649C496}"/>
    <dgm:cxn modelId="{65813D3C-33CF-4AB6-817A-033B10217888}" type="presOf" srcId="{7D21BD50-4E86-4221-AD25-901AFF2EF2CE}" destId="{44D1A326-C838-42D6-803B-18F984F5E05E}" srcOrd="0" destOrd="0" presId="urn:microsoft.com/office/officeart/2005/8/layout/hierarchy3"/>
    <dgm:cxn modelId="{694DF9F7-A984-417D-AAE6-F1B031CBEDE4}" type="presOf" srcId="{6717214A-65A0-4F4E-A7FD-F6351E5551F1}" destId="{E0D596F8-6ADE-4DD4-B77A-C03E88532BF3}" srcOrd="0" destOrd="0" presId="urn:microsoft.com/office/officeart/2005/8/layout/hierarchy3"/>
    <dgm:cxn modelId="{CCBABF0F-7897-4E13-BCD1-D8878BA1EBC7}" srcId="{612A836A-7100-4D33-A566-6706218CFBD3}" destId="{7D21BD50-4E86-4221-AD25-901AFF2EF2CE}" srcOrd="0" destOrd="0" parTransId="{FFEE0C33-1C41-456B-8237-8AE8EF067D61}" sibTransId="{B658D4A4-354C-430A-9B32-1AF8E579BC70}"/>
    <dgm:cxn modelId="{2DDFF5D1-3BE8-4AA6-9A50-3113FAA36517}" srcId="{A074D5DB-7F19-488A-B50D-3FEE223FA75F}" destId="{612A836A-7100-4D33-A566-6706218CFBD3}" srcOrd="1" destOrd="0" parTransId="{686FCB1D-BD3E-4B1B-B1C1-4A1D704DFFD9}" sibTransId="{00B3D5E8-85D7-432E-953C-5B7F1558BB68}"/>
    <dgm:cxn modelId="{6B931E25-3534-4507-A12C-0CB5E6B54A23}" type="presParOf" srcId="{9347CF3B-685F-4DA7-9BF1-5D77AA38C633}" destId="{58193A93-E83B-4120-9C32-CDBFF00BDCB9}" srcOrd="0" destOrd="0" presId="urn:microsoft.com/office/officeart/2005/8/layout/hierarchy3"/>
    <dgm:cxn modelId="{867C10A0-E8EF-4F96-8564-D4B9A78E4FCE}" type="presParOf" srcId="{58193A93-E83B-4120-9C32-CDBFF00BDCB9}" destId="{DA49EA83-E101-4EFB-8F1B-F96FDD1AE25B}" srcOrd="0" destOrd="0" presId="urn:microsoft.com/office/officeart/2005/8/layout/hierarchy3"/>
    <dgm:cxn modelId="{58440494-73C2-45DC-98E4-762700541E61}" type="presParOf" srcId="{DA49EA83-E101-4EFB-8F1B-F96FDD1AE25B}" destId="{70901A9B-C58F-49B2-8DD6-0BCCD65A2992}" srcOrd="0" destOrd="0" presId="urn:microsoft.com/office/officeart/2005/8/layout/hierarchy3"/>
    <dgm:cxn modelId="{76F7C767-A3B9-49F2-914B-E7CB25899254}" type="presParOf" srcId="{DA49EA83-E101-4EFB-8F1B-F96FDD1AE25B}" destId="{36E91034-205E-4E22-8ACC-2272D47ADE68}" srcOrd="1" destOrd="0" presId="urn:microsoft.com/office/officeart/2005/8/layout/hierarchy3"/>
    <dgm:cxn modelId="{523964E2-32A1-483D-B3FA-2EB605BAE1A2}" type="presParOf" srcId="{58193A93-E83B-4120-9C32-CDBFF00BDCB9}" destId="{098F689A-59D4-4D21-9979-B3CE1CFE37F3}" srcOrd="1" destOrd="0" presId="urn:microsoft.com/office/officeart/2005/8/layout/hierarchy3"/>
    <dgm:cxn modelId="{F1E07F48-C8DD-4360-9F49-809B1BE3FD27}" type="presParOf" srcId="{098F689A-59D4-4D21-9979-B3CE1CFE37F3}" destId="{5B6E1E0E-FC28-464D-ACF4-DF492050E3D8}" srcOrd="0" destOrd="0" presId="urn:microsoft.com/office/officeart/2005/8/layout/hierarchy3"/>
    <dgm:cxn modelId="{EBCAD349-A2BC-4822-856B-CDBE0A02865A}" type="presParOf" srcId="{098F689A-59D4-4D21-9979-B3CE1CFE37F3}" destId="{19B3944C-A80E-4748-AC5A-84E181552445}" srcOrd="1" destOrd="0" presId="urn:microsoft.com/office/officeart/2005/8/layout/hierarchy3"/>
    <dgm:cxn modelId="{A21097B1-DB6D-4BF6-8BC6-0B97CEBD2A38}" type="presParOf" srcId="{098F689A-59D4-4D21-9979-B3CE1CFE37F3}" destId="{8B1628C4-455A-4CD3-B23B-F1AFA2EEDE42}" srcOrd="2" destOrd="0" presId="urn:microsoft.com/office/officeart/2005/8/layout/hierarchy3"/>
    <dgm:cxn modelId="{B6C69BD5-19D6-4686-AB14-D68930D42FE8}" type="presParOf" srcId="{098F689A-59D4-4D21-9979-B3CE1CFE37F3}" destId="{024F8F71-1424-447D-B29E-E8829F370299}" srcOrd="3" destOrd="0" presId="urn:microsoft.com/office/officeart/2005/8/layout/hierarchy3"/>
    <dgm:cxn modelId="{B1CC1311-3A88-454E-97BA-956A4CEF62CF}" type="presParOf" srcId="{9347CF3B-685F-4DA7-9BF1-5D77AA38C633}" destId="{2838B643-EE95-4898-8A65-E29BBE348719}" srcOrd="1" destOrd="0" presId="urn:microsoft.com/office/officeart/2005/8/layout/hierarchy3"/>
    <dgm:cxn modelId="{5D78BD32-79C9-4A78-8C5F-E14AC3D65E78}" type="presParOf" srcId="{2838B643-EE95-4898-8A65-E29BBE348719}" destId="{2C47AA40-1631-4E50-919B-076FDF48B11C}" srcOrd="0" destOrd="0" presId="urn:microsoft.com/office/officeart/2005/8/layout/hierarchy3"/>
    <dgm:cxn modelId="{D49EB87C-36A0-4C98-A0EB-0910EB07A580}" type="presParOf" srcId="{2C47AA40-1631-4E50-919B-076FDF48B11C}" destId="{9E4AE212-BEF6-48E5-AF3C-5616656A71B7}" srcOrd="0" destOrd="0" presId="urn:microsoft.com/office/officeart/2005/8/layout/hierarchy3"/>
    <dgm:cxn modelId="{36E35106-0D50-4078-A2B8-F340F3A5DB53}" type="presParOf" srcId="{2C47AA40-1631-4E50-919B-076FDF48B11C}" destId="{54EB52D1-584C-4554-9144-09FD5435D4BC}" srcOrd="1" destOrd="0" presId="urn:microsoft.com/office/officeart/2005/8/layout/hierarchy3"/>
    <dgm:cxn modelId="{C6898EF6-4E1D-415A-B492-2AA843FFEC4F}" type="presParOf" srcId="{2838B643-EE95-4898-8A65-E29BBE348719}" destId="{C333EF9F-C274-4EF1-B9DD-AC3BC3D9C890}" srcOrd="1" destOrd="0" presId="urn:microsoft.com/office/officeart/2005/8/layout/hierarchy3"/>
    <dgm:cxn modelId="{595D4EFB-6B81-46D4-AB52-030F658F454B}" type="presParOf" srcId="{C333EF9F-C274-4EF1-B9DD-AC3BC3D9C890}" destId="{556877DC-3EAF-477C-9672-2EDA2591903E}" srcOrd="0" destOrd="0" presId="urn:microsoft.com/office/officeart/2005/8/layout/hierarchy3"/>
    <dgm:cxn modelId="{A29FC770-CD08-4BFA-AB15-49C2CD586197}" type="presParOf" srcId="{C333EF9F-C274-4EF1-B9DD-AC3BC3D9C890}" destId="{44D1A326-C838-42D6-803B-18F984F5E05E}" srcOrd="1" destOrd="0" presId="urn:microsoft.com/office/officeart/2005/8/layout/hierarchy3"/>
    <dgm:cxn modelId="{F6DEC380-B66B-40F5-A7B6-E2523455CADB}" type="presParOf" srcId="{C333EF9F-C274-4EF1-B9DD-AC3BC3D9C890}" destId="{323C2F8C-DE1F-4D83-8922-907DFB383E2D}" srcOrd="2" destOrd="0" presId="urn:microsoft.com/office/officeart/2005/8/layout/hierarchy3"/>
    <dgm:cxn modelId="{D308817F-50AA-4C4C-B005-DC048BD18E15}" type="presParOf" srcId="{C333EF9F-C274-4EF1-B9DD-AC3BC3D9C890}" destId="{E0D596F8-6ADE-4DD4-B77A-C03E88532BF3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649E78-DC43-4686-BA7E-D80B4847421A}">
      <dsp:nvSpPr>
        <dsp:cNvPr id="0" name=""/>
        <dsp:cNvSpPr/>
      </dsp:nvSpPr>
      <dsp:spPr>
        <a:xfrm>
          <a:off x="3466900" y="2126857"/>
          <a:ext cx="1008914" cy="11103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04457" y="0"/>
              </a:lnTo>
              <a:lnTo>
                <a:pt x="504457" y="1110351"/>
              </a:lnTo>
              <a:lnTo>
                <a:pt x="1008914" y="1110351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3933850" y="2644527"/>
        <a:ext cx="75013" cy="75013"/>
      </dsp:txXfrm>
    </dsp:sp>
    <dsp:sp modelId="{E2FE309D-E1AA-4946-BE1F-CF9E05F58DBF}">
      <dsp:nvSpPr>
        <dsp:cNvPr id="0" name=""/>
        <dsp:cNvSpPr/>
      </dsp:nvSpPr>
      <dsp:spPr>
        <a:xfrm>
          <a:off x="3466900" y="2081137"/>
          <a:ext cx="100891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04457" y="45720"/>
              </a:lnTo>
              <a:lnTo>
                <a:pt x="504457" y="113580"/>
              </a:lnTo>
              <a:lnTo>
                <a:pt x="1008914" y="11358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3946077" y="2101577"/>
        <a:ext cx="50559" cy="50559"/>
      </dsp:txXfrm>
    </dsp:sp>
    <dsp:sp modelId="{A79E0592-422A-463C-A4E0-E29A86CB955F}">
      <dsp:nvSpPr>
        <dsp:cNvPr id="0" name=""/>
        <dsp:cNvSpPr/>
      </dsp:nvSpPr>
      <dsp:spPr>
        <a:xfrm>
          <a:off x="3466900" y="1152227"/>
          <a:ext cx="1008914" cy="974630"/>
        </a:xfrm>
        <a:custGeom>
          <a:avLst/>
          <a:gdLst/>
          <a:ahLst/>
          <a:cxnLst/>
          <a:rect l="0" t="0" r="0" b="0"/>
          <a:pathLst>
            <a:path>
              <a:moveTo>
                <a:pt x="0" y="974630"/>
              </a:moveTo>
              <a:lnTo>
                <a:pt x="504457" y="974630"/>
              </a:lnTo>
              <a:lnTo>
                <a:pt x="504457" y="0"/>
              </a:lnTo>
              <a:lnTo>
                <a:pt x="1008914" y="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3936287" y="1604472"/>
        <a:ext cx="70139" cy="70139"/>
      </dsp:txXfrm>
    </dsp:sp>
    <dsp:sp modelId="{41B09634-794E-41C5-A9B4-65877398AA3D}">
      <dsp:nvSpPr>
        <dsp:cNvPr id="0" name=""/>
        <dsp:cNvSpPr/>
      </dsp:nvSpPr>
      <dsp:spPr>
        <a:xfrm>
          <a:off x="700649" y="671644"/>
          <a:ext cx="2622074" cy="29104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300" kern="1200" dirty="0" smtClean="0"/>
            <a:t>Derecho a la tutela jurisdiccional</a:t>
          </a:r>
          <a:endParaRPr lang="es-MX" sz="3300" kern="1200" dirty="0"/>
        </a:p>
      </dsp:txBody>
      <dsp:txXfrm>
        <a:off x="700649" y="671644"/>
        <a:ext cx="2622074" cy="2910427"/>
      </dsp:txXfrm>
    </dsp:sp>
    <dsp:sp modelId="{2803A4F3-DD39-4988-9CAC-0311D9F7140B}">
      <dsp:nvSpPr>
        <dsp:cNvPr id="0" name=""/>
        <dsp:cNvSpPr/>
      </dsp:nvSpPr>
      <dsp:spPr>
        <a:xfrm>
          <a:off x="4475814" y="735230"/>
          <a:ext cx="2735497" cy="8339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Acceso a la justicia</a:t>
          </a:r>
          <a:endParaRPr lang="es-MX" sz="2400" kern="1200" dirty="0"/>
        </a:p>
      </dsp:txBody>
      <dsp:txXfrm>
        <a:off x="4475814" y="735230"/>
        <a:ext cx="2735497" cy="833993"/>
      </dsp:txXfrm>
    </dsp:sp>
    <dsp:sp modelId="{67E0C246-548E-4DD1-8A73-F1ED2EECA657}">
      <dsp:nvSpPr>
        <dsp:cNvPr id="0" name=""/>
        <dsp:cNvSpPr/>
      </dsp:nvSpPr>
      <dsp:spPr>
        <a:xfrm>
          <a:off x="4475814" y="1777721"/>
          <a:ext cx="2735497" cy="8339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El debido proceso</a:t>
          </a:r>
          <a:endParaRPr lang="es-MX" sz="2400" kern="1200" dirty="0"/>
        </a:p>
      </dsp:txBody>
      <dsp:txXfrm>
        <a:off x="4475814" y="1777721"/>
        <a:ext cx="2735497" cy="833993"/>
      </dsp:txXfrm>
    </dsp:sp>
    <dsp:sp modelId="{2CD04619-FF68-4281-B906-EAA5049A9882}">
      <dsp:nvSpPr>
        <dsp:cNvPr id="0" name=""/>
        <dsp:cNvSpPr/>
      </dsp:nvSpPr>
      <dsp:spPr>
        <a:xfrm>
          <a:off x="4475814" y="2820213"/>
          <a:ext cx="2735497" cy="8339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Eficacia de la sentencia o decisión </a:t>
          </a:r>
          <a:endParaRPr lang="es-MX" sz="2400" kern="1200" dirty="0"/>
        </a:p>
      </dsp:txBody>
      <dsp:txXfrm>
        <a:off x="4475814" y="2820213"/>
        <a:ext cx="2735497" cy="8339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901A9B-C58F-49B2-8DD6-0BCCD65A2992}">
      <dsp:nvSpPr>
        <dsp:cNvPr id="0" name=""/>
        <dsp:cNvSpPr/>
      </dsp:nvSpPr>
      <dsp:spPr>
        <a:xfrm>
          <a:off x="1293911" y="694"/>
          <a:ext cx="2507456" cy="125372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Articulo 14 del pacto internacional de derechos civiles y políticos </a:t>
          </a:r>
          <a:endParaRPr lang="es-MX" sz="2000" kern="1200" dirty="0"/>
        </a:p>
      </dsp:txBody>
      <dsp:txXfrm>
        <a:off x="1330631" y="37414"/>
        <a:ext cx="2434016" cy="1180288"/>
      </dsp:txXfrm>
    </dsp:sp>
    <dsp:sp modelId="{5B6E1E0E-FC28-464D-ACF4-DF492050E3D8}">
      <dsp:nvSpPr>
        <dsp:cNvPr id="0" name=""/>
        <dsp:cNvSpPr/>
      </dsp:nvSpPr>
      <dsp:spPr>
        <a:xfrm>
          <a:off x="1544657" y="1254422"/>
          <a:ext cx="250745" cy="9402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0296"/>
              </a:lnTo>
              <a:lnTo>
                <a:pt x="250745" y="94029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B3944C-A80E-4748-AC5A-84E181552445}">
      <dsp:nvSpPr>
        <dsp:cNvPr id="0" name=""/>
        <dsp:cNvSpPr/>
      </dsp:nvSpPr>
      <dsp:spPr>
        <a:xfrm>
          <a:off x="1795402" y="1567854"/>
          <a:ext cx="2005965" cy="12537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Establece igualdad ante tribunales y cortes de justicia</a:t>
          </a:r>
          <a:endParaRPr lang="es-MX" sz="1600" kern="1200" dirty="0"/>
        </a:p>
      </dsp:txBody>
      <dsp:txXfrm>
        <a:off x="1832122" y="1604574"/>
        <a:ext cx="1932525" cy="1180288"/>
      </dsp:txXfrm>
    </dsp:sp>
    <dsp:sp modelId="{8B1628C4-455A-4CD3-B23B-F1AFA2EEDE42}">
      <dsp:nvSpPr>
        <dsp:cNvPr id="0" name=""/>
        <dsp:cNvSpPr/>
      </dsp:nvSpPr>
      <dsp:spPr>
        <a:xfrm>
          <a:off x="1544657" y="1254422"/>
          <a:ext cx="250745" cy="25074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07456"/>
              </a:lnTo>
              <a:lnTo>
                <a:pt x="250745" y="250745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4F8F71-1424-447D-B29E-E8829F370299}">
      <dsp:nvSpPr>
        <dsp:cNvPr id="0" name=""/>
        <dsp:cNvSpPr/>
      </dsp:nvSpPr>
      <dsp:spPr>
        <a:xfrm>
          <a:off x="1795402" y="3135014"/>
          <a:ext cx="2005965" cy="12537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Toda persona tiene derecho a ser oída públicamente </a:t>
          </a:r>
          <a:endParaRPr lang="es-MX" sz="1600" kern="1200" dirty="0"/>
        </a:p>
      </dsp:txBody>
      <dsp:txXfrm>
        <a:off x="1832122" y="3171734"/>
        <a:ext cx="1932525" cy="1180288"/>
      </dsp:txXfrm>
    </dsp:sp>
    <dsp:sp modelId="{9E4AE212-BEF6-48E5-AF3C-5616656A71B7}">
      <dsp:nvSpPr>
        <dsp:cNvPr id="0" name=""/>
        <dsp:cNvSpPr/>
      </dsp:nvSpPr>
      <dsp:spPr>
        <a:xfrm>
          <a:off x="4428232" y="694"/>
          <a:ext cx="2507456" cy="125372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El articulo 8.1 de la CADH establece que</a:t>
          </a:r>
          <a:endParaRPr lang="es-MX" sz="2000" kern="1200" dirty="0"/>
        </a:p>
      </dsp:txBody>
      <dsp:txXfrm>
        <a:off x="4464952" y="37414"/>
        <a:ext cx="2434016" cy="1180288"/>
      </dsp:txXfrm>
    </dsp:sp>
    <dsp:sp modelId="{556877DC-3EAF-477C-9672-2EDA2591903E}">
      <dsp:nvSpPr>
        <dsp:cNvPr id="0" name=""/>
        <dsp:cNvSpPr/>
      </dsp:nvSpPr>
      <dsp:spPr>
        <a:xfrm>
          <a:off x="4678977" y="1254422"/>
          <a:ext cx="250745" cy="9402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0296"/>
              </a:lnTo>
              <a:lnTo>
                <a:pt x="250745" y="94029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D1A326-C838-42D6-803B-18F984F5E05E}">
      <dsp:nvSpPr>
        <dsp:cNvPr id="0" name=""/>
        <dsp:cNvSpPr/>
      </dsp:nvSpPr>
      <dsp:spPr>
        <a:xfrm>
          <a:off x="4929723" y="1567854"/>
          <a:ext cx="2005965" cy="12537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Toda persona debe ser oída con la debida garantía y dentro de un plazo razonable </a:t>
          </a:r>
          <a:endParaRPr lang="es-MX" sz="1600" kern="1200" dirty="0"/>
        </a:p>
      </dsp:txBody>
      <dsp:txXfrm>
        <a:off x="4966443" y="1604574"/>
        <a:ext cx="1932525" cy="1180288"/>
      </dsp:txXfrm>
    </dsp:sp>
    <dsp:sp modelId="{323C2F8C-DE1F-4D83-8922-907DFB383E2D}">
      <dsp:nvSpPr>
        <dsp:cNvPr id="0" name=""/>
        <dsp:cNvSpPr/>
      </dsp:nvSpPr>
      <dsp:spPr>
        <a:xfrm>
          <a:off x="4678977" y="1254422"/>
          <a:ext cx="250745" cy="25074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07456"/>
              </a:lnTo>
              <a:lnTo>
                <a:pt x="250745" y="250745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D596F8-6ADE-4DD4-B77A-C03E88532BF3}">
      <dsp:nvSpPr>
        <dsp:cNvPr id="0" name=""/>
        <dsp:cNvSpPr/>
      </dsp:nvSpPr>
      <dsp:spPr>
        <a:xfrm>
          <a:off x="4929723" y="3135014"/>
          <a:ext cx="2005965" cy="12537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Por juez o tribunal competente</a:t>
          </a:r>
          <a:endParaRPr lang="es-MX" sz="1600" kern="1200" dirty="0"/>
        </a:p>
      </dsp:txBody>
      <dsp:txXfrm>
        <a:off x="4966443" y="3171734"/>
        <a:ext cx="1932525" cy="11802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FE816-0D07-437B-A581-2D81779EF393}" type="datetimeFigureOut">
              <a:rPr lang="es-MX" smtClean="0"/>
              <a:t>25/10/2015</a:t>
            </a:fld>
            <a:endParaRPr lang="es-MX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2A0B-40D6-432E-A955-D49A0729B3AC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FE816-0D07-437B-A581-2D81779EF393}" type="datetimeFigureOut">
              <a:rPr lang="es-MX" smtClean="0"/>
              <a:t>25/10/2015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2A0B-40D6-432E-A955-D49A0729B3A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FE816-0D07-437B-A581-2D81779EF393}" type="datetimeFigureOut">
              <a:rPr lang="es-MX" smtClean="0"/>
              <a:t>25/10/2015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2A0B-40D6-432E-A955-D49A0729B3A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FE816-0D07-437B-A581-2D81779EF393}" type="datetimeFigureOut">
              <a:rPr lang="es-MX" smtClean="0"/>
              <a:t>25/10/2015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2A0B-40D6-432E-A955-D49A0729B3A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FE816-0D07-437B-A581-2D81779EF393}" type="datetimeFigureOut">
              <a:rPr lang="es-MX" smtClean="0"/>
              <a:t>25/10/2015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2A0B-40D6-432E-A955-D49A0729B3AC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FE816-0D07-437B-A581-2D81779EF393}" type="datetimeFigureOut">
              <a:rPr lang="es-MX" smtClean="0"/>
              <a:t>25/10/2015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2A0B-40D6-432E-A955-D49A0729B3A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FE816-0D07-437B-A581-2D81779EF393}" type="datetimeFigureOut">
              <a:rPr lang="es-MX" smtClean="0"/>
              <a:t>25/10/2015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2A0B-40D6-432E-A955-D49A0729B3A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FE816-0D07-437B-A581-2D81779EF393}" type="datetimeFigureOut">
              <a:rPr lang="es-MX" smtClean="0"/>
              <a:t>25/10/2015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2A0B-40D6-432E-A955-D49A0729B3A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FE816-0D07-437B-A581-2D81779EF393}" type="datetimeFigureOut">
              <a:rPr lang="es-MX" smtClean="0"/>
              <a:t>25/10/2015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2A0B-40D6-432E-A955-D49A0729B3A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FE816-0D07-437B-A581-2D81779EF393}" type="datetimeFigureOut">
              <a:rPr lang="es-MX" smtClean="0"/>
              <a:t>25/10/2015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2A0B-40D6-432E-A955-D49A0729B3A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FE816-0D07-437B-A581-2D81779EF393}" type="datetimeFigureOut">
              <a:rPr lang="es-MX" smtClean="0"/>
              <a:t>25/10/2015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1272A0B-40D6-432E-A955-D49A0729B3AC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5FFE816-0D07-437B-A581-2D81779EF393}" type="datetimeFigureOut">
              <a:rPr lang="es-MX" smtClean="0"/>
              <a:t>25/10/2015</a:t>
            </a:fld>
            <a:endParaRPr lang="es-MX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1272A0B-40D6-432E-A955-D49A0729B3AC}" type="slidenum">
              <a:rPr lang="es-MX" smtClean="0"/>
              <a:t>‹Nº›</a:t>
            </a:fld>
            <a:endParaRPr lang="es-MX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dirty="0" smtClean="0"/>
              <a:t>Semblanza del Articulo 16 y 17 constitucional.</a:t>
            </a:r>
            <a:br>
              <a:rPr lang="es-MX" dirty="0" smtClean="0"/>
            </a:b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Alejandra </a:t>
            </a:r>
            <a:r>
              <a:rPr lang="es-MX" dirty="0" smtClean="0"/>
              <a:t>Morales</a:t>
            </a:r>
            <a:endParaRPr lang="es-MX" dirty="0" smtClean="0"/>
          </a:p>
          <a:p>
            <a:r>
              <a:rPr lang="es-MX" smtClean="0"/>
              <a:t> </a:t>
            </a:r>
            <a:endParaRPr lang="es-MX" dirty="0"/>
          </a:p>
          <a:p>
            <a:r>
              <a:rPr lang="es-MX" dirty="0" smtClean="0"/>
              <a:t>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0739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722344"/>
          </a:xfrm>
        </p:spPr>
        <p:txBody>
          <a:bodyPr>
            <a:normAutofit fontScale="90000"/>
          </a:bodyPr>
          <a:lstStyle/>
          <a:p>
            <a:r>
              <a:rPr lang="es-MX" sz="5400" dirty="0" smtClean="0"/>
              <a:t>Antecedentes.</a:t>
            </a:r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872684" y="3356992"/>
            <a:ext cx="7718568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MX" sz="2800" dirty="0" smtClean="0"/>
          </a:p>
          <a:p>
            <a:r>
              <a:rPr lang="es-MX" sz="2400" dirty="0" smtClean="0"/>
              <a:t>En el año de 1987 se modificó dicha disposición en la que se dotó al derecho al acceso a la justicia de una mayor concreción y de garantías mas amplias</a:t>
            </a:r>
          </a:p>
          <a:p>
            <a:r>
              <a:rPr lang="es-MX" sz="2400" dirty="0" smtClean="0"/>
              <a:t>Fue así como se estableció las resoluciones de los tribunales que deben ser emitidas de manera pronta , completa e imparcial.</a:t>
            </a:r>
          </a:p>
          <a:p>
            <a:endParaRPr lang="es-MX" dirty="0"/>
          </a:p>
        </p:txBody>
      </p:sp>
      <p:sp>
        <p:nvSpPr>
          <p:cNvPr id="6" name="AutoShape 2" descr="data:image/jpeg;base64,/9j/4AAQSkZJRgABAQAAAQABAAD/2wCEAAkGBxQTEhUUExQVFhUXFx0aGBcYFxwXFxcYHxoaHRgcGhcYHCggGBwlHBgXITEhJSkrLi4uHB8zODMsNygtLisBCgoKDg0OGxAQGywkICQvNDQsLCwsNCwsLCwsNCwsLCwsLCwsLCwsLCwsLCwsLCwsLCwsLCwsLCwsLCwsLCwsLP/AABEIAQ0AvAMBEQACEQEDEQH/xAAbAAACAgMBAAAAAAAAAAAAAAAABAMFAQIGB//EAEEQAAIBAgQDBQYEBAMHBQAAAAECAwARBAUSITFBUQYTImFxMoGRobHBI0JS0QcUcuFisvAVJDNDgpLCFmOi4vH/xAAaAQACAwEBAAAAAAAAAAAAAAAAAgEDBAUG/8QANBEAAgECBAMGBQUBAAMBAAAAAAECAxEEEiExQVFhBRMicYHwMpGhsdEUI0LB4fFSYoIz/9oADAMBAAIRAxEAPwD1uqyQoAKACgCKfEoltbqt+GogX9L8aBXJLdm6ODwIPob0Ep3NqCQoAKACgAoAKACgAoAKACgAoAKACgAoAKACgAoAKACgAoAKACgDg/4lS+KFOgY/EgfY1VUObj3rFHGxysPZZh6Ej6VWjAm1sx6DO8QvszSe9r/WpzPmOq9RbSZYQ9rsWv8AzA3qo+wo7yQ6xlZcSwi7czD2o42+I/ep71lq7Qmt0h2Ht6v5oSPRgfqBTd6uRZHtFcYjsXbfDH2hIvqtx8jUqpEtWPpPe47D2owrcJlH9V1+ops8eZasVSf8h+HMYX9mWNvRwfvU3RbGpCWzQyGB4VI5mgAoAKACgAoAKACgAoAKACgAoAKACgAoA817fzXxVv0oo+Nz96pqPU5GNd6luhzQFIZDcClZDAiggKgi5sKCDR6lARmgsjBy2N/3qBlS3vwJosQ6+yzj0Yi3wNTmBZktGPwZ9iV4TP7zf/NR3kuY3f1ofyf3LCDtdihxZW9VH2tTd7JDLHVly+RYw9tZPzRofQkfvQq75Fke0pcYocg7bIfaiYehB/amddJXsaaGPhUmoNWvx4F/DmaMiuLlWFwQL/Ic+NVfr6K3Z1HRlexgZvDwLgf1Ar9RVkcXQltNEOjNcBqOdW4MD6GrozjLZoRxa3N6YgzQAUAFABQAUAFAHk/auXVi5j/it8ABWefxHCxbvVZWKKrM99LGxNAXMGoINTUoDANSBg0DQaT1LDD5OxQSSMsMZ9lnvdx1RFuzevCpcUvi/wB9+ZpjB2Tk15/5u/oSCLBrxfEyeaKkY92ok/Gi8Vsvm/wmEp0uLb9F/ZMseDbg2Jj/AKhG4+C2NK5Q/wDF+j/KFjOlpurcWk/szMmSsVLQuk6jc6LhxbrG3i+F6Mql8D9Nn/voNGkldw1Xvdb8itAt/r96Rsr7tzS2v0+2nuxOooMezNlWpQXLLLMe0d1/K3Loeo+9c3G4RPxI9T2Tju9j3U/iWz5r8oXxGZMzlT4d/DcjxdbDyrIsMlDNvz6Hei0nZkkDAX3YkGxCBmN7XsQo+tI6UnsrX56fcJ1I7EyZ4Ao0hizLdLuUB2uLlSdA07kk7bczV8KNaMvjaS3s3p+XfTTfXkZnKL4L5FxkeZyCJJJyVc/kDll34X1b3t58a6WEq1JV5RUnKC58zNWilG9rM6aHE6gDXWMo1UAFABQBg0AeOZjJqlkbq7H5msrep52rK82+pABSlRsKgDFAGDQSakVJBYZNhgWVyVsN9JGrccLrcAjnxqqpXVPXidDB4J1nmTQzmuGBcvLKzM3MqPcBvsPIVTHFKUrJfU3S7IlJ5pT+gjJgyE1r4kvYkA+E9GHK/wAK0QlnV1w9/I5uLwU8PZvVcyTAQF2CjckgD1p6cM0tTLSg5ysiyzDLHgYHgQdmU8D5MOdW1KUHG8Xcvr0J0bPbqZmC4iNn2EybvyEqc2t+tefUb1UnmVpb8Hz6PryIc3Vg5LSSWvVc115ldalSMaRItOkQkSqtNkTVmX05OElKOjRYLhElAIAEg3W+126XsbA7b8bcN642IpSw8v8A1f2/K/6euweLWIp34rf3yNIZSv4iBg1ykq2CLfYGXSxO2xsTc7W6iqZRi1kltvF7/wDzoadd0JSqGOk2bWN2sPEhs0j+Wo6UA5AGpc3C8trcOT2S9NZMaMbm+YYks0ajhq/b963dj05JSkyrGWVkdxlsf4a12jAXFQAUAFAEOMk0xu3RSflQLJ2TZ4zWM82bVBBmgDBFAGDQQFBI9gcNeOWRSNcelrFQ3gJIZhfmp0/GjIpJmnDzlCLnHhbdX05ryGmxqMli254kgXv1J8/gNtid6yuMrWt7/vzO7Rx9BRV569f80RF/NFGsrDS2zA7grbgQb3G2x49KlXWqdvfE1PJONnqhwRtFHGyhVkfUbg2KJw3vxJvx47GlTlKN777enlzKo0KFB3SStxf5YzgWYe04Kt4RvdSbXsw4b77+XvqJqS8WZq3v3w9C3PRmsujTFsfBGOAKt0But+fHcenEdKupOT31XyPO4+hQg/Cmnyvde/dhPRWlHOUdCRI6dIZRGI4qdRHSJzhrgi9vMcuhqalKNSOWRswtWVGeaPr1E8dI1tTKC42kGkEyjbTueWwPlXAdJ0qjpN2XB30j74HrKco1IKcRdLgtve52FgNI/SLcqpm00un16mmKy6kwh/FiU8bE/E2+1drs1ftNnOxcrzPRcCngFbzIPVABQAUAVnaWbThZT/ht8dvvUOWVXKMS7UpPoeT1kPPm1KhQoJC1AGKAuZtUApWJ8txRhkDixA2Kng6kWZT5EG1Sm1Zo0wn4k1q7a+XFf18mN4rLQwMuHu8XEqN5Iv8AC68SBwDjY0+XPrHfl+OaK6lF/FDVfVef52Ygh4c7X25G/G/WqpQuy3C46eH0STXviWGYTB2BUsVAsNXEbkn5k0QTS1DH4iNapeL09+7kMMZYhVBLHgALk+4catir7GSKbdkW08KwIyvpad7AjY9yt+Z/WfkKs0irI191li09ZP6f79hRVoSuZ7DMcdOloOkMRRVYkWRiOxxU+UvjGxjEYIOpBF9vlWTGYbvY3j8S2/B0cHXdKVns/f8A0pstwGiQ2IKEEkm+rXfh7gPpXn60s8VFrVaen/TuZmSQ+LFnooUfK/3rv4KOWijn1nebPQ8KvhFaiomqACgAoA57tzJbCkfqZR87/aq6rtEx46VqLPNgKzNnCuSRoWIVRck2A2FzyAvzqLpbj06c6kssVdjM2Uzr7UMg/wCkn6U2V8Cx4erHeLFWQjiCPUW+tQ7oqkmtwApSvMZ01BBm1AybRthnZCGRirD8ykqR7xU2uXqta8k7PgWQzZmP4sUMp/U0dnP/AFIQT76szztq7+ev3/I7qXcbqLb5rX5qxsmZx8sLBfzaQj4aqlzfJfIaLp8IcbcfyZOcSkFU0xDmIVEd/IsN+HnTJylvsW58qtGy8tP9t7ZDDASQT6+fxqVCxQ5paL/B2OGnsRa+45FFViRdGOg7FBVqWmpbGAykVSy6MSVYqRlsYlH2gwbRHvk9g/8AEUcujgfI1gxODjUedbo6WHrNeCXoJ9nBqnduPi4+m1aaSywSK6jvJs9FiGwpxDegAoAKAOR/iJLaOJerE/Af3qqrsc7tF+CK6nCohJsASegF6z20OQotuyVxz/ZL3XWNIuCRzsPvWKpikrqJ6Ts7AOku8qbvhyX5OiTNpgbK7XPADe/kBWWlGq3aDZ02o7s2xOdzjaTj0dLH7U9X9RDSbaIjCEtipnxincoh9BaqU6v/AJNBLC0ZfFFP0FziYecZH9Jq2Mq6/kZZdl4WX8LeV0MQx4VuLSp7gR96f9TUXxL38zPPsSi/hbXr/g2uTQMPDilHky2rRHF07a6GSXYjXwy+hBLkjD2ZI39D/aoeNpIol2NXWzX2/oVOBYchx5WNXRxtF8RH2bilwv5MniwrdD8K1Rr0pbSRW8LWhvB/Idjhq2Li9mRka3QzHFViRZGAzDFViVi9R0Ho4qYsUSdYqUsUSVUpS1IxKgsb8Lb36c6gdHKdi497gWF/vQxzv1pQM0AFABQBwf8AESS8ka9FJ+J/tVFZ8DkdpS8UY9Co7PYySMyBW8JttsbHqL+VczEt8Dt4GCjh4X5fccnmJ3JuayNWNha5C4TD4uYe2iAKea6rgkdOXwrqYN5aM5rcz1dZJEPZu0neySnWuHiLKrbi/iIvfiAbnfrTYLxeKWuXb1Jq6aLiSfyQnhwUsgBeSbQ5AC60ux3C24BbX6Vco95GnKe//Rc2RyS2I+0XZ+KPvZYx+EyxGEgnSCxOrc3uLKT76mtQgk5W3t6MKdWV0ri2c5RHh2EZ7y9lIfYrID7ZVdraeQub87cazYihQp2TT8778+hZTqTkS5hkYiEZEoYygFFKFTYkcTuBx51XWwFONrSd3tdEwrye6MHJ5FmaGyGQW2DjxbX8Oq1zblVUuzpZ8ikn9Ce/TV2jIwcgbRpbUBcqPEbc/ZJqmXZ9bNlSu+jJ72Frm0WKI3B/17/UVRKlOEczvYa6ehMM7cfpPqoNQ6laG9/VEZIyF5M6vxjT3bUyxVbmQ8NT5C7Z0fygj33+tbaOJrv+YjwlLkPZJmU00qxjRY8SwtsOPDnat1LFTvaRVUwkIq8TrmVbXAroXujHYh00g6Qtmj6YJW6Ix+RoGKLsTFZRUEnaVABQAUAFAHm/biS+Kb/Cqj6n71mqvxHB7Qd6ztwQhhRpB864055metjTywjHkkZknpbXJMYXNXiLaLEMullYalZejLzrTRqSpO6ElBS3JsuzRkdzoXRIhR418ClbciL2I6786tWMcZXaXK2wOjdWuWIzo64CE0xwKQkYa5uUK6mYgXNyOXWpWPWdNqyXAV0dHrqyVszD4SDDPq8EniYC/wCGL2t1IBtbyqVi6c6ShPnr5Ed21NyRLmONVsLFCXEroxIezAKlrAXYAniPS3lT1a0HTjTUszutegsYvM5WsWeaOsmNgVWDKojW4II9ok7jyAq6q4yxEEvP38hYK1OTJ8uGvMZG5Kzn4KEH3pqfixMnyViJaUkivyKW38zL0gdr+bG/2pcM7zqTJqfDFGcggV3w6OLqsckpB5+MhbjpYA+6moQTVO/BN/MibtmEcvxbYjExI9mVpdViAbAXOkdFsOHDas1GvOrXyyel20WygowuuRNjMFF/vuIKKVjk7uOPghfYXIUi4F729a0ThBOdVpOwkZStGCe5n/07G2IgG6RzRd4wB9ggbgFr7XI40PDU3UUraNbDKtJRa5EJwDYaQsGJKTFACOKhQ17+YYCs+KpqjHN108h4VHU8L5fUtcLnsYOlzpvuCeHoelW4XGxlHLIoq0He6LaOQMLqQQeYNx8edbk09UU2sVnayTThJfMBfiQKYkh7IRWQUoHTVABQAUAFAHl2fHXi5POTT8LCslV7s4NW1TE26pEWYtpYr0rjUo3R7CTuVrSE1eo2IOr/AIe5RFPLL30auqoLBhcAluPr4TXSwVmndGfENq1h9cnhmw880UfdNE7gAMSjqu/BuBK9OBpqmHpVoO0UnrqtNhFUnBq7uJ4PJh3BxErMkd7IFALyG9ttWwF78ehrHRwdNUu9rbci2dV5ssTXM8r7pUkVtcUi6ka1jwuQw62+hpcTg1TtKnswp1c2j3Jcbk8kKozhbPws1yDa+4IFRXwLpRzZr+hMKyk7WF4cMzkhI2ewBOlb2ve1/gfhSUcNOabiiZTS3I45GA1R94Bw1KHFuouB8RTqliFrFP06CtwejF4cwMZOhrHSVI2IK8wynYiq4SrUZXs15oZqM0YhziRJRKD4hsNhp02tp0iwC25C1MsTU7zvG9Q7qNspvl2aiKdJlhUab+EM1jcEcWva19gKsjjIqeZQS326g6TcbXJ8LmIaKaKXUFlk7zUoDFWvcixIuCLURxcGpRqXs3fQh0mmnHdDmNzUSu50lV7juohxsNS3uRwNgT7qZ46MpSktNLRFVJpJddRzOMyGIENvaVDrFjs5sD6+zU4urCtGKT6kUoOLYtHg1chWUEEgb1mpwyvwlzeh0UKqg0qAFXYAcAK7dNWSRjldu5Rdt5fwEX9Uij4An7VYLYtOzcdox6UpBdVABQAUAYY7UAeVxyXnLdXZvmTXPxMrU5M4WCWfGR82/uxTHvqkY+dYKbtFHsLGkUNLKY1tD0D+Hyd3FiZDyt/8VLf+Vdbs+/dXfMw4h3kipmzmV4O6VY40IuVjUi99zcljz49aw1O0Zz8CSVy2NBLVl52oIGFwyr7NgfcI/wC9b8e/2klxaKaHx3DOYbYDCxn2mZAB6qQf81X1FaCj1X3QkX4m/M27dy2aFeiuf8gH3rN2hK0Euo9BamOxr6YcTL02/wC1C3/lVmB//K/Uit8RXfw7mczFdTaBGWZbnSWJUX08L8apwM5SlK705ebGrJJITzzHyYjHCBiDEMSoC6V5EA72ufzcatdWUq/d8PbCMEoZh/tTkyyYyKGBEjLJdiqgC19yQONgPnU4mHe1IwfVsilLLFyFswwWDgmEBSRgLCSbvDqUkcQgGk2uCduflVVR4anNUnFeY0XUlFyTK3AYMyOiLxdrC44eZHkoJrmU6Cq18kXpf6F7nljmZY5hlZhlMZIawBBtbY35XPQ02LwsaM0ovdcSKVTOtTMUdUK61Q47ggNa+t/lW6D1QktiwDWrroynN9rnu8CebN9B9zTESOpyVLIPSoELGoAKACgBfMJNMTt0Un5UCVHaDfQ8nZtO9YMTG9OxzOx43xF+SZIsW9cty0PUjcMNUSYXLLCYqVEaNJCqPfUtlINxY7kXG3nWinjatOOSOxXKlGTuzZY6zKLuWXHv59TEkUyM6xnwFWCnT+htWxFtrg34V2aeMg4KNVXt/RllTad4keNzvvZ45JBZI3UhF30qCCemomwqf1sZVE5aJEd1aLtuS9pswgxDd4s4UqlgjxuCSCTs3C52FW1nQxCXjtYWClDga5dmsKZZOnep3r6/w9Q172UeHjw3qyjNRob62CcW57DH8MUBM7/0L/mb7ilwKtB+ZOI3RT9ml73Hxt1leT5MR9RVNBqeKk+V/wAFlTw0Ujq8PMDm0l+UWhfUBGP1PwNbFNd+49F/f+Ge37d+pzWbITiJiePet9SB8rVxcdfv5X96Guj8CLLs5AylplCllKxqGYKLsQZCL8wnLzrd2bSyxc3x2Ka8rvKWHa1LTqesf0b/AO1T2lHSMvMjDvdFIZLVymzTYkwM/j91aqE1JpETWhbM9dooSOXzo6sXGv6UHzJ/YVJXU3O3y9bIKgrGqACgAoArO0slsNJ5i3xNqDPipZaMmeXY5LmNerftWTEPLEz9jw8Un5FskVcFs9ENRRUuW4XGVSnUCLg70z02IvcTmlouAhLPTRiFjfKcC+Jl7uMgNpJuxIFha+4B6iteHw/ePLcWcsiuaYjKZFZAQG7y3dshDK9zbwt62G9rU9TDTi0lZ32ZMakWm+RNNlUsR/ERkPDjx8rqaqrUq1FXei6MIzhPYnwYZCGRmVhwKmxAPH3VkjXnTleLGlFNWY2pcv3mpu8vq138Wrr8NvSp/UVO87y+pGRZcvAexUrS3LrFqIsXCEOfMeLSG29q162vtCUlrFX2uVdylxIZmLRhGC2UNa292Y3LG42PAc7daSWKTjCMVZRGVPVt8RzPM6E/d+BlZQQ1ypG9uBB6irsXiqdWmlHe4lKnKLuymeeucld2NCJcsmu/vFdDD0lGasJPYvy9dYRI5sHXjXPSw+QqeBmqfEzvsMLKKgQloAKACgCj7Xt+Bbqw+W/2osYse/2rdTiO5BlXy/vXNxz1y9C/siNqcpc39v8ApZLFXOynVuS8KV6AavLSuZNhaaWoWpJX4jEVZGIwizE1etBTquwUZD4hwLlYGsALkk8LDn7Nb8BrmZnxHAtsFCF/2fhz/wARZDI45oLMwB6E8beVaIPLkpvfcreuaS2KfNJBJPKwVB+I26ggtY2Gq5IJ25AVycfVzTcbLR78WX0YWV7mYIKw2LhpEFSRc1kkqQsKSzVCZNhGSbemWwEDy06iMWuQLe7ef2/vWzBp970Qky71V1xVEoMgGrESN1c/Wm4GKfxM9BjGwqBTagAoAKAOd7XttGvmT9vvTRRz8e9Io52GPcmuHj53rtcrHS7NjbDrrclaS1Y81jdYXknqtu5NheTEVKjcmwpLiDVygiSC16daATwYe9gOJNgPPlUayllXEh6K5YSYFo2KuulhxB4jnxFRWhUoyyvfoxYtSWhPh1ZCrLqQ8VYXU9CQeexqFGvRanqr8QeSSsObubu2pupsD8gL++ipWqVbOb2IjFQ2J+AqkbcgeSlbJQpJLQSJzy06VwEmkq5IEagVLY51OUw6YUPUsfdfb6V0cFBKOYpesxmR7b9K2lqXErOxSXOrqb1Yco70VAGaACgAoA5rtLvIo6L9T/arIHNxms0jmkxG7eRtXmMVd1pPqzu4aOWjBdCCSeqktC+wpJiKeMCSIMTVyikDJEiqHJAhhIaqbC5Z5Ph9U8Q6yJ8mBP0q/BRUqy6FVVtRZfPCs2YENYr3liOuleHxWt9lLGa8P6KU7UTLOZIsW7EmzqUv+VtRAAvw8OkelPKWenVc9rv6f6KtJRsYzWIBI5ItPckKLWGpXF7gnjc73O/0NLjJN0Lws42+XVfYml8eu5USz1wjZYTkmo3ATlmqyMQIHa9PsSkYjjvU3JGYoqVhc6dRZI16IPnvXZwqtASmrtsTzKXTE5/wn6Vo4ls1aDZL2Khsoq1nIOyqACgAoAKAOazk/iseg+1Wx0RzsRrUOBwmJupPVjXna8LzPQx0SRh5r1Cp6DGFUmhtIkeghrO6g1izwGWPLq0afAupizBQB6mtFDDyrptO1uZVOoobmY8GxYqo1EbnRZxbrddrVH6Oo5ZY2fk9PmR3sbXZPDGVNxqUqeIuCpH0NTCjXpyvFNNESlBqzYy2JYsHLksODbXB48bb8Od6aeIrqSzPboQqcbaGmIxzMuk6QurVpC2VmvuWF9/TYVEsdUbWisnfzBUURz5jePu1QIpfWfEWu1rC1wNKjbbf1qK2MzwyRjZN3etyYUrSu3cq5p6xxiXCrzXqxICIb0+wDKR1U2FyZI6lCuRMiUydncgucRKNW3AAD4Cu1QknAtoR8NypzyT8FvOw+JH96vh8Q2J0os6HslFZBVpxzpKgAoAKACgDkc9eyzN0VvparJO0G+hhUc1a3U4HDJZVFcOTTbZ37WGo4b1TOQyQ7DBWWcmSOxRVUtQOgyYFMNinA3Kqo21Dcm+xBB9qu5gFKNCUorX8GSvZzSZFk0kbNJDIPDPZbhQArA+HYC1rkbdbX402Hm5XjUXxactlqvOxFSNrOL2HMhJjfEEkkxxPqNyQzA2BNzufCdzV2GUo1J3d7CVLOKsY7N4YSs7SgvqUqCRq8WkFiTwFhpA9aTBJ1L1Zat6eg1ZqNoorckgRkxLyLq7qK4BJtq8XQ/4az4KjFd45JOz49Lj1pvw2e5pPkpeTDiIkLiE17+Lu7C77/mAuLU9TAxnOLjonv08iY1mk77oSzDLY2hllhL2hl0NrIOpf1iwGnflvtRPD0nCTpqzi7eYRqyTSlxIswycQ2V5PxCqto0nSQ3JXvuRz2FVYjCwpR1l4vo/IeFZyei0FY4q5zbLGxlU2pOIG6rTkDEUfOoAzruPOu3h1alFG2lHwors4a4Rerj5X/tWmn8RRj9KaXNnb9nY7Rj0q05BcVABQAUAasdjQByWdx6onH6iB8TVeNnkoSZThVesjklg8R9a4WfQ7THYoaocmyBuGGoaAdihqYwIbN9WncEjzDFfoavhKcPhbFaT3F0xrLujEb6r7NZjsWBYGzW5irI4yrC6uK6UWQx5g8ayKpFpF0tcXNt+Bvsdz1qKWLnBNb33B0oya6GuCz5oZI3AusYYaQSobVe5PHe5H/aKupYpwcdNErW/sJUcyfNmuBz6NY8TG6SATte6aSVW5OnxEb7kXrRSxFNKSaerb+YkqUrprgOYPtP8A71DIUKwxp3aoN2VCLaj1NwvDkKFjV3qb0jsDw7yPma9+iYU4dXV2ll1SOAdCrcW4gEnYEgDrROrTjDu1K+Z6vkmxUpOWZrZDmYT6sKiTFGlR7IysGJiA4kgnbhx42FTiZWw+WbTd9Pz8tyILx3jtxKdYq425pGUjqLATLFUpAT4eHUbU8I5pWIeiEHO9dtaJHUhHRFbjTqljHqfoKupcTn9pP4V5nomTpZBVpyx+oAKACgCPEGyn0qUQ9jls/k0xjzbb4Vi7Tf7SXNjYOH7noc9HDXFbOkPRQ0ijqTccijFXJaCNmXa1RsBnKV14mJeWsE+gu32rXgVesul/7K62kGRYyMSPKQBd8WkS+Quxa3S4tW3Sbm3xkl8rFWsUvJsl7SZXEqyTwj8JolMZBOkSFwv03t609fDU2pSSWqt68yKdWV0r8TEvZiI4oxanVEw/eObgnXfzHDnapeFouVrcCVXmo36lNPkZAhaIl0nH4dxZg3NWA2uOo2rFWw3wuntL38i+FZa5uAzNkpjDnWjd0wWXTfwE8NyBqHK451XXweWDlGV8u/AhVszs1vsZkwDIAW0jYHTqGsBvZJXiAf2qqpg6kIZm1ztfUFVjJ2MJF5Vi2LBiOGnRBKFpkBhnobJRPlk27tyWNj760YRXm2LJXsupTM9dO52lEVgGrEL5AfU1oo/Dc4vaT/dS6HpWAWyCnOeM0AFABQBDivZqVuQ9jjO1z/iwJ1LH/L/esXaCvFGjCaNshjhri5TXcYG1TsQayT2FRdvRIawpLiah3vqSlyF8NmrQyrKlrob2PA3BBB9xNaMPN055kLOClGzNUz4LJGVi0okplKhyxZyLA6iNgNrCtyxCzJqNknf1Ku5dnrraxNhs8BwceGcN4JlYttYx6tRHHjcmmWJjkUZcyHSee65F6ucxPNjHD6e9iWOIuGAPhIN7A6d6ujiqTk3m4FLpySSsbYLM4lkwcYN44L6nI0guylbgHgoJ4nr5VTHFUlUhTi9Fx9LDOnJqUmBQpBig48c8mhVPFhqN23/L4jY8OFO4uEZqW827euiFum424I3zACWCOSRdMyP3RuLawBxt1H7ikxfjoZpq0lp5/lPcmnpOy2YgIq46jc1XBmtUrewC8k1T1JsLSTUu4yJcJP8AhynqAK04dWkPTjepHzEdVb72OukGSLqxBPoPlW2l8CPO493ryPSsOPCKYxktABQAUAQYrlUog4fP2vj0H6Ir+83/ALVhx0vCaaCNzKK5TkkabMXmnqiUixIlyVw2IiU8NYJ9B4j8hWnAxzV4ldbSDOszDKkVsXiHVGUxXQEA2snia3LcD4Gu+4RTlPi19jBmbSicvmuDhiweGJSHvXi1Nr7wO2w9kptff81USVOFON0tuKLlKUpuzfoL4bIImwkeI1MuksJrkEki+kILcSdPxpFTpSpKb0tv1JdSam4/IiTJSMOk97l5O7CAbk77g36jhas36VSpKaerei9R+9anlZPi8r7olWdNagFkF7i9tg1tLEXBIBqqthIwT8fiSvaxMKt+GhmPBsU7zSdGrTq2tqte3Wsrw8+673gWZ1my8SVYLAEjY7A6SAbbGxtY+lT3FXKpNaPYjNG9hhTwJYnpdibDoLnYU7VWTtK7twF8K1RiWW1Vt2HSEJZaVOxNhWWfzoS5jWFZJ6dRJJ8M57o+bfSrqK/cNGHV6noaE1saudRRHOySXkY9WP1rfBWikeUxEs1WT6s9FQbCpKTagAoAKAF8TxFSSjmcZkBbESYgv7ShVUDgANyb1hxlOU46GilLKUeJYqSDxriGxK4jNPUqFyxGMNi2RtS2vpZd97alKk+oB2q+hN0pZkJUipqxczdppZI5kZFvLGqXBPhC35c73Nb3j7xaa3Mv6azTua55mKYhY7LIrRRhApClCBxOoG4+HSkrYilWXFNe9QhCUHw1HcLjof5WbDeyNIdGKm7y8Wva9twAB0FXqtRdN009LadStxnmUhiDGxpFgRqB0SF5ANym/wCYcra7+6mjVjCnT192ZDi3KQvnEDd/IxBIdyVI3DA+zpPPa3CsmLw85VHJLR2sPSmlGxdso/k5IwQe6dL2BB1XGu5PteLXYjlW6rGDw8oR4afIqi3nUnxN8r0yxpEdjEI5geoLFmHwIHvFWUcuSMOSTFm3dsru9K4VJFNpJpD4uYUE2W/IE2J61S5ZKacd5S/se15WfBDOKwCNi5ol0Bu7DRqw8HeEb+HgeRt5mncIOtK1s1vzr9iFJ5Fyuchj5CHYMoRgbFBwUjYgX4biuTiF+67q3v8As2U/h3uVss9RGJYRqL1LaQyTLqSHRh4v8RY/P+9WUo/y5mnBq9SXQUJ4npVsXrsdN6RbLjsRFteuqeNbvqd4KggzQAUAFACuIO9Q2PFEXKi46RwfaSBlxehFZtaawoFyNyG4crj51y8Rhkm5RRqpT4Mqnge/iVh6giszVi+5NFDVEmDY0kW1RcVm4jqUxSVYqi5AxHHU5rBYkWMDgB/rzFCqNNO5DRlpyAQCQGFiASAwHC451ZDETimk99xXBPcjjxzodSuQdOm5sfDYLbh0A+FWRxlSMs3SxDpRasa4bNjGqqVV1R9aBiRpa3kdxzsedNSxkoLK0ny6Ezo5ndOwvHmy973swdn7wOGRgpuPykEW08OG/KrqeIi3eotb3097EOi0rRK7NMwaaR5DsXYmw4DoPhVdSXeTcmWU4ZUkLxRXqpyLh2CCqHK4XLbtENKwJ0iv8TW9+FRXQ19mxupy6/Yop2srelqKWtRef+mzFyy0Jvodb2MisgrrnkDr6gAoAKACgBOY7mlZbDYhaoLLEJQA6rC9rX526X6VDinuSkRSYdH439xtVMsLSluh1oV0uQo24dx7wftVT7Po8n8y1TZF/sPT/wAy481FVS7OX8ZDbgcAB/8AtUvATWzX2DLJkE8engt/fVEsHWXAnJLkIz5jo4xye5b1EcLU4ohxa4EL5xH1I9VIpZYapF2aITMjEhvZN/Sq8rT1JIpWPQ/CpRNhOaerYwuNbQXO5q29gsNQwVU5hYegw9+Aqtu4XF8ZiZFJCKBbmeJq+jTi9WPChVqLwocZpMW62UBgiht/AunixY8F53NaowlUlobqWXCUL1XbcdzXLhFg2ZAGDFVMrC2vxDaFeS7e2ePLaulSw8afmcDE9pVMVK0dIff3/wA5l32UjsgqwzHRVABQAUAFACTGq3uaIrREBahD2NdVMSkaOaB0jTXtUXLEjSSTaouWRiIyyUty6MRSaWlbuXJCztRctSIZDcUsmOoLkL6gOFvhVMoQe6IdCD3RJ/OsOnwrO8NTfAV4Sk+BDiZ9XFR7qT9NFbNkfoY8GxLR0PyFDoivBPhL6GRM68NJ9R+1L3MeJXLBVeFiwyzNiofWiglfCRvv0P8ArlQqSjdrW5WsHVckpKyDL8taXxuSqE2L21Fm/TGg3dvIbDnWqjQc+iNWLx1HCR134I7PLMDDG8cM1ou8BaOA7mQra5lf2ZH3FkvYefGupCCgrI8vWq1cVLPW24R9+/M0/iZJaGFP1Sj4KD+4pmCJuz0dox6UpJb1ABQAUAaudqAEGbaqjWkLlr3pkPYiL2ouWJGveVFxlE1dqhssSFZprUty6EROSWluXKIu7VFy1IiZqVsdIXZ6h6ossLMaS46QE0rYxo3nVblyJIy1LsSkak0XJL/Ksj3vKLtbV3V9Nl/XM/8Ay08vaNtq10cLfWXy/P4OFj+1lTbpUNZfRFycyiSJJV1SrIXheaP8NsP4SR3MZHhWwJ6nY73FdBKxwVFuWebvJ8StwOBOI0wKdabSa1J7vR4QZIpTfSsqEmwOpJUJHUTa3v36js27XYgNJholkeUR6/xGsdW4FtQADldNifveoYsZqWx1OUpZBSjD1QAUAFAEcxspoJirtFbJIBSWNqRAzUDpC8jUrLkiLVStliiaPLS3LFETmlqGy+MRcvStliiRtS3LFYhJqGx0iGU0uYdIjtVcmTY0LVF+I6RExpWTYzBAzsFQFmPAChJydkhJyUE5SdkjrMgyMCzBl1E2702KhtzpgDbSybHxHwjleujRw6hq9/e35PL43tSeIvTo6R4vn798hrC5lFLGEQtFFKQO8NxNBigSQZyTZg5AAJ8JIK73FattDnxgo6I2ihklErTLFHh5CrzOTe00YChoNrOraYmDHpaxPCXYlySV2R55niKpQJoViW7keFnJ3LTafYU8dA8Tc7cKwYnGZXljq/ovP8fM14Ls6pi/FLww+r/z30OWw+IabEhmN7AAAbBRyCgbAAcqbCOTp5pbtlvaFKFKqqdNWSSPScCtkFaTAMUAFABQBDilupFBKdnc47NcwmRrBAwHqKjKXKuxMdpG/NAw9Df7UZCxYlcUZ/8AUUZ4h19Vv9KVwZbHEw4mRnEJ/OB63H1FVuMjTCvS5mwxing6n0INI7o1QnB7NEUklJc0RVyJmpWy1Ij72xpOJNjDPUNjpEbtSXGSNAaRyaJMMKrzak3NsHgmkJt4VHtO3sr04cWPJRueVX06cqj0M+JxdLDQzVH6czqostXDxgtG5EjBFjFu9mYgkd4bgRpsbRg3OwNybV1KVFQWnvzPKYrFVcXK89I8I/n3+AxeFmYmOUlpk8QSMd2suH1AoYB+SWBrEC5O1ibOLXWKvIlweVxIO9xUeueW5EQuGYWIcNGW0rGx/FKtsrMd72pXJRElO2m7ey4lXnfaIlvCQWHslf8AhReUYt4m/wDcPuArk4jGSnpT+f45ee53MB2O21VxPpHgvM5pmuSTuTxJ51jVkei0SHuzaXmJ867eGVqUTyPaEs2Jn72PTIB4RVpiJKACgAoAwRQAtNgVbiKkBWTJUPIUAKS9nEPKgBKbsop5UAIzdkByFSAlJ2UYcCR6GoshozlHZsXkyKccGb37/WldOD4F8cZXjtNkDYHEL0PupHQgy6PaVdcU/QhZZhxT7VW8KuDNEe1qi3ijQ4huaNVLwcuEjRHtiH8ov7/gyuNXmGHu/aqZ4OrwNC7Vw74teg9gGic3eQAXAC30sx6XbZB1Y/Ammo4OT+PQpxXa1OnD9rxN+9T0TIMvgUK2uJ2HsqjAxx/0i9y3VzufIbV04xUVZHnJudWfeVXd/ReRT9pclkOLLQ+JMSv4qszBNcY8NtIPdyEWKyC2kpve9qa6GJf5ruQ2qUTzK1zM6+DDkoEsoHtOQN0W1ySTpBqqtWhSjmk9CIRqVp91SV5fReZyuaZs0moKWs3tMx/Ek/qI4Lvsg2HnXErYmVfR6Ll+fdj0/Z/ZlPDeOXim+P4KoCqrnUuami5Fy67Gx3cnzr0FNZYJdDxdaWapJ82z0ROApio2oAKACgAoAKACgAoAKAMUAYKjpQBqYV6UARthFPKgCF8sQ8hUgLyZGh5CgBSXs0h5CgBGbsmp5UAIy9kByqQIhkU6exLIvo7D6GgBOfKcRYLrYqt9IO4Fzvx5nrVFXD06rvNXLqGInQVqTt6Cb4Gccgfd+1UPs+i9ro2x7WxC3s/QhZJBxT51W+zo/wAZF8e2J/yivmaFz+kikeAnfdMuXa9NrWLR1fYzDEDeuoefZ24qAM0AFABQAUAFABQAUAFABQAUAFABQAUAFABQAUAYtQBgoOlAGhgU8qAI2wSnlUgLyZYnSgBSTJ4+lAD2BwipwoAeqACgAoAKA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5124" name="Picture 4" descr="http://www.uv.mx/universo/386/reportaje/images/reportaje-constituci%F3n-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172" y="764704"/>
            <a:ext cx="1872208" cy="2677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19371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/>
          <a:lstStyle/>
          <a:p>
            <a:r>
              <a:rPr lang="es-MX" dirty="0" smtClean="0"/>
              <a:t>En el 2008 fue reformado par segunda ocasión incorporando diversos párrafos sobre distintas temáticas como:</a:t>
            </a:r>
          </a:p>
          <a:p>
            <a:r>
              <a:rPr lang="es-MX" dirty="0" smtClean="0"/>
              <a:t>Mecanismos alternativos</a:t>
            </a:r>
            <a:r>
              <a:rPr lang="es-MX" dirty="0"/>
              <a:t> </a:t>
            </a:r>
            <a:r>
              <a:rPr lang="es-MX" dirty="0" smtClean="0"/>
              <a:t>de solución de controversia</a:t>
            </a:r>
          </a:p>
          <a:p>
            <a:r>
              <a:rPr lang="es-MX" dirty="0" smtClean="0"/>
              <a:t>Modalidad de las sentencias en los procedimientos orales</a:t>
            </a:r>
          </a:p>
          <a:p>
            <a:r>
              <a:rPr lang="es-MX" dirty="0" smtClean="0"/>
              <a:t>Independencia de los jueces y la ejecución</a:t>
            </a:r>
          </a:p>
          <a:p>
            <a:pPr marL="0" indent="0">
              <a:buNone/>
            </a:pPr>
            <a:r>
              <a:rPr lang="es-MX" dirty="0" smtClean="0"/>
              <a:t> de sus resoluciones y defensoría pública.</a:t>
            </a:r>
          </a:p>
          <a:p>
            <a:endParaRPr lang="es-MX" dirty="0" smtClean="0"/>
          </a:p>
        </p:txBody>
      </p:sp>
      <p:pic>
        <p:nvPicPr>
          <p:cNvPr id="6146" name="Picture 2" descr="http://www.pacj.com.mx/catalog/images/9%20786%20078%20334%2074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518"/>
          <a:stretch/>
        </p:blipFill>
        <p:spPr bwMode="auto">
          <a:xfrm>
            <a:off x="6876256" y="3789040"/>
            <a:ext cx="1923398" cy="2427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63643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389120"/>
          </a:xfrm>
        </p:spPr>
        <p:txBody>
          <a:bodyPr/>
          <a:lstStyle/>
          <a:p>
            <a:r>
              <a:rPr lang="es-MX" dirty="0" smtClean="0"/>
              <a:t>En el 2010 este articulo 17 cont. Se volvió a modificar introduciendo la regulación de las acciones colectivas, tema se tocará en otra exposición. </a:t>
            </a:r>
            <a:endParaRPr lang="es-MX" dirty="0"/>
          </a:p>
        </p:txBody>
      </p:sp>
      <p:pic>
        <p:nvPicPr>
          <p:cNvPr id="7170" name="Picture 2" descr="http://acolectivas.profeco.gob.mx/images/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284984"/>
            <a:ext cx="6778100" cy="2132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33757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143000"/>
          </a:xfrm>
        </p:spPr>
        <p:txBody>
          <a:bodyPr/>
          <a:lstStyle/>
          <a:p>
            <a:pPr algn="ctr"/>
            <a:r>
              <a:rPr lang="es-MX" dirty="0" smtClean="0"/>
              <a:t>Actualmente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139952" y="1935480"/>
            <a:ext cx="4546848" cy="4389120"/>
          </a:xfrm>
        </p:spPr>
        <p:txBody>
          <a:bodyPr/>
          <a:lstStyle/>
          <a:p>
            <a:r>
              <a:rPr lang="es-MX" dirty="0" smtClean="0"/>
              <a:t>Reconoce derechos fundamentales como:</a:t>
            </a:r>
          </a:p>
          <a:p>
            <a:r>
              <a:rPr lang="es-MX" dirty="0" smtClean="0"/>
              <a:t>Acceso a la justicia y de forma más amplia a la tutela jurisdiccional.</a:t>
            </a:r>
          </a:p>
          <a:p>
            <a:r>
              <a:rPr lang="es-MX" dirty="0" smtClean="0"/>
              <a:t>Obligaciones dirigidas al ejecutivo y al legislativo en los ámbitos federales y estatales  </a:t>
            </a:r>
          </a:p>
          <a:p>
            <a:pPr marL="0" indent="0">
              <a:buNone/>
            </a:pPr>
            <a:endParaRPr lang="es-MX" dirty="0"/>
          </a:p>
        </p:txBody>
      </p:sp>
      <p:pic>
        <p:nvPicPr>
          <p:cNvPr id="8194" name="Picture 2" descr="http://static.diariomedico.com/images/2011/10/14/dm_phot_2-45230186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16832"/>
            <a:ext cx="3456384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1158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Derecho  al acceso a la justicia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99592" y="1935480"/>
            <a:ext cx="7787208" cy="4389120"/>
          </a:xfrm>
        </p:spPr>
        <p:txBody>
          <a:bodyPr/>
          <a:lstStyle/>
          <a:p>
            <a:pPr algn="just"/>
            <a:r>
              <a:rPr lang="es-MX" dirty="0" smtClean="0"/>
              <a:t>Una de las garantías que contempla el articulo 17 constitucional.</a:t>
            </a:r>
          </a:p>
          <a:p>
            <a:pPr algn="just"/>
            <a:r>
              <a:rPr lang="es-MX" dirty="0" smtClean="0"/>
              <a:t>… el derecho publico subjetivo que toda persona tiene, dentro de los plazos y términos que fijan las leyes, para acceder de manera expedita a tribunales independientes e imparciales, a plantear una pretensión o defenderse de esta, con el fin de que a través de un proceso se respetan ciertas formalidades para ejecutar dicha decisión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035217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4400" dirty="0" smtClean="0"/>
              <a:t>Diferencia de la tutela jurisdiccional y el acceso a la justicia</a:t>
            </a:r>
            <a:endParaRPr lang="es-MX" sz="44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0017029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881136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El derecho  al acceso a la justicia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Es considerado como un derecho fundamental ya que constituyen la vía para reclamar su cumplimento ante los tribunales y garantizar la igualdad ante la ley </a:t>
            </a:r>
          </a:p>
          <a:p>
            <a:r>
              <a:rPr lang="es-MX" dirty="0" smtClean="0"/>
              <a:t>Tiene dos ámbitos </a:t>
            </a:r>
          </a:p>
          <a:p>
            <a:r>
              <a:rPr lang="es-MX" dirty="0" smtClean="0"/>
              <a:t>Reduccionista e institucional y el segundo es integral</a:t>
            </a:r>
          </a:p>
          <a:p>
            <a:r>
              <a:rPr lang="es-MX" dirty="0" smtClean="0"/>
              <a:t>Es el carácter adjetivo, pues otorga a las personas la posibilidad de tener una vía jurisdiccional para la tutela de sus derechos</a:t>
            </a:r>
          </a:p>
          <a:p>
            <a:r>
              <a:rPr lang="es-MX" dirty="0" smtClean="0"/>
              <a:t>No solo obliga a un órgano jurisdiccionales sino a cualquier autoridad competente 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827445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Principales Tratados de derechos humanos 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5205283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74652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Aspectos que componen el derecho al acceso a la justicia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19736"/>
          </a:xfrm>
        </p:spPr>
        <p:txBody>
          <a:bodyPr>
            <a:normAutofit lnSpcReduction="10000"/>
          </a:bodyPr>
          <a:lstStyle/>
          <a:p>
            <a:r>
              <a:rPr lang="es-MX" dirty="0" smtClean="0"/>
              <a:t>Las SCJN ha tenido una serie de pronunciamientos en lo que se refiere al sentid y al contenido del derecho al acceso a la justicia.</a:t>
            </a:r>
          </a:p>
          <a:p>
            <a:r>
              <a:rPr lang="es-MX" dirty="0" smtClean="0"/>
              <a:t>La tesis aislada 2ª. L/2002 identifica los principios de:</a:t>
            </a:r>
          </a:p>
          <a:p>
            <a:pPr marL="0" indent="0">
              <a:buNone/>
            </a:pPr>
            <a:r>
              <a:rPr lang="es-MX" dirty="0" smtClean="0"/>
              <a:t> </a:t>
            </a:r>
          </a:p>
          <a:p>
            <a:pPr algn="ctr"/>
            <a:r>
              <a:rPr lang="es-MX" dirty="0" smtClean="0"/>
              <a:t>justicia pronta, </a:t>
            </a:r>
          </a:p>
          <a:p>
            <a:pPr algn="ctr"/>
            <a:r>
              <a:rPr lang="es-MX" dirty="0" smtClean="0"/>
              <a:t>justicia completa, </a:t>
            </a:r>
          </a:p>
          <a:p>
            <a:pPr algn="ctr"/>
            <a:r>
              <a:rPr lang="es-MX" dirty="0" smtClean="0"/>
              <a:t>justicia imparcial y </a:t>
            </a:r>
          </a:p>
          <a:p>
            <a:pPr algn="ctr"/>
            <a:r>
              <a:rPr lang="es-MX" dirty="0" smtClean="0"/>
              <a:t>justicia gratuita.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92300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684584" y="879674"/>
            <a:ext cx="8229600" cy="1143000"/>
          </a:xfrm>
        </p:spPr>
        <p:txBody>
          <a:bodyPr/>
          <a:lstStyle/>
          <a:p>
            <a:pPr algn="ctr"/>
            <a:r>
              <a:rPr lang="es-MX" dirty="0" smtClean="0"/>
              <a:t>Justicia pronta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708920"/>
            <a:ext cx="7355160" cy="3615680"/>
          </a:xfrm>
        </p:spPr>
        <p:txBody>
          <a:bodyPr/>
          <a:lstStyle/>
          <a:p>
            <a:pPr algn="just"/>
            <a:r>
              <a:rPr lang="es-MX" dirty="0" smtClean="0"/>
              <a:t>El plena de la SCJN ha precisado que el legislador debe establecer los plazos y términos conforme a las cuales deba administrarse la justicia, con el fin de lograr que las instancias de justicia constituyan el mecanismo expedito, eficaz y confiable al que los gobernados acudan para dirimir cualquiera de los conflictos que deriven de las relaciones jurídicas que entablan </a:t>
            </a:r>
            <a:endParaRPr lang="es-MX" dirty="0"/>
          </a:p>
        </p:txBody>
      </p:sp>
      <p:pic>
        <p:nvPicPr>
          <p:cNvPr id="10242" name="Picture 2" descr="http://muerevacio.es/wp-content/uploads/2015/07/reloj-de-aren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5972" y="764704"/>
            <a:ext cx="2762250" cy="1804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67575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115616" y="620688"/>
            <a:ext cx="54048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3200" dirty="0" smtClean="0"/>
              <a:t>Articulo 16 </a:t>
            </a:r>
            <a:r>
              <a:rPr lang="es-MX" sz="4000" dirty="0" smtClean="0"/>
              <a:t>constitucional</a:t>
            </a:r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3" name="2 CuadroTexto"/>
          <p:cNvSpPr txBox="1"/>
          <p:nvPr/>
        </p:nvSpPr>
        <p:spPr>
          <a:xfrm>
            <a:off x="683568" y="1556792"/>
            <a:ext cx="76752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El articulo 16 </a:t>
            </a:r>
            <a:r>
              <a:rPr lang="es-MX" dirty="0"/>
              <a:t>definen la forma en que puede restringirse los derechos humanos </a:t>
            </a:r>
            <a:endParaRPr lang="es-MX" dirty="0" smtClean="0"/>
          </a:p>
          <a:p>
            <a:r>
              <a:rPr lang="es-MX" dirty="0" smtClean="0"/>
              <a:t>protegidos </a:t>
            </a:r>
            <a:r>
              <a:rPr lang="es-MX" dirty="0"/>
              <a:t>en el orden constitucional a través de actos de </a:t>
            </a:r>
            <a:r>
              <a:rPr lang="es-MX" dirty="0" smtClean="0"/>
              <a:t>molestia.</a:t>
            </a:r>
          </a:p>
          <a:p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683568" y="2997815"/>
            <a:ext cx="5275931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i="1" dirty="0" smtClean="0"/>
              <a:t>Los </a:t>
            </a:r>
            <a:r>
              <a:rPr lang="es-MX" sz="2000" i="1" dirty="0" smtClean="0"/>
              <a:t>actos de </a:t>
            </a:r>
            <a:r>
              <a:rPr lang="es-MX" sz="2000" i="1" dirty="0" smtClean="0"/>
              <a:t>molestia son aquellos</a:t>
            </a:r>
          </a:p>
          <a:p>
            <a:r>
              <a:rPr lang="es-MX" sz="2000" i="1" dirty="0" smtClean="0"/>
              <a:t> </a:t>
            </a:r>
            <a:r>
              <a:rPr lang="es-MX" sz="2000" i="1" dirty="0"/>
              <a:t>que </a:t>
            </a:r>
            <a:r>
              <a:rPr lang="es-MX" sz="2000" i="1" dirty="0" smtClean="0"/>
              <a:t>afectan </a:t>
            </a:r>
            <a:r>
              <a:rPr lang="es-MX" sz="2000" i="1" dirty="0"/>
              <a:t>al gobernado de manera </a:t>
            </a:r>
            <a:r>
              <a:rPr lang="es-MX" sz="2000" i="1" dirty="0" smtClean="0"/>
              <a:t>temporal</a:t>
            </a:r>
            <a:r>
              <a:rPr lang="es-MX" dirty="0" smtClean="0"/>
              <a:t> </a:t>
            </a:r>
            <a:endParaRPr lang="es-MX" dirty="0"/>
          </a:p>
          <a:p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395536" y="4365104"/>
            <a:ext cx="842911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 smtClean="0"/>
              <a:t>Constituye una afectación </a:t>
            </a:r>
            <a:r>
              <a:rPr lang="es-MX" dirty="0"/>
              <a:t>a la esfera jurídica del gobernado no produce los mismos </a:t>
            </a:r>
            <a:endParaRPr lang="es-MX" dirty="0" smtClean="0"/>
          </a:p>
          <a:p>
            <a:pPr algn="just"/>
            <a:r>
              <a:rPr lang="es-MX" dirty="0" smtClean="0"/>
              <a:t>efectos </a:t>
            </a:r>
            <a:r>
              <a:rPr lang="es-MX" dirty="0"/>
              <a:t>que los actos </a:t>
            </a:r>
            <a:r>
              <a:rPr lang="es-MX" dirty="0" smtClean="0"/>
              <a:t>privativos  pues </a:t>
            </a:r>
            <a:r>
              <a:rPr lang="es-MX" dirty="0"/>
              <a:t>solo restringen de manera </a:t>
            </a:r>
            <a:r>
              <a:rPr lang="es-MX" dirty="0" smtClean="0"/>
              <a:t>provisional </a:t>
            </a:r>
            <a:r>
              <a:rPr lang="es-MX" dirty="0"/>
              <a:t>o preventiva </a:t>
            </a:r>
            <a:endParaRPr lang="es-MX" dirty="0" smtClean="0"/>
          </a:p>
          <a:p>
            <a:pPr algn="just"/>
            <a:endParaRPr lang="es-MX" dirty="0" smtClean="0"/>
          </a:p>
          <a:p>
            <a:pPr algn="just"/>
            <a:r>
              <a:rPr lang="es-MX" dirty="0" smtClean="0"/>
              <a:t>un </a:t>
            </a:r>
            <a:r>
              <a:rPr lang="es-MX" dirty="0"/>
              <a:t>derecho con el objeto </a:t>
            </a:r>
            <a:r>
              <a:rPr lang="es-MX" dirty="0" smtClean="0"/>
              <a:t>de proteger determinados </a:t>
            </a:r>
            <a:r>
              <a:rPr lang="es-MX" dirty="0"/>
              <a:t>bienes jurídicos los autoriza según </a:t>
            </a:r>
            <a:r>
              <a:rPr lang="es-MX" dirty="0" smtClean="0"/>
              <a:t>lo dispuesto </a:t>
            </a:r>
            <a:r>
              <a:rPr lang="es-MX" dirty="0"/>
              <a:t>por </a:t>
            </a:r>
            <a:r>
              <a:rPr lang="es-MX" dirty="0" smtClean="0"/>
              <a:t>el </a:t>
            </a:r>
            <a:r>
              <a:rPr lang="es-MX" dirty="0"/>
              <a:t>art 16 siempre y cuando proceda por mandamiento </a:t>
            </a:r>
            <a:r>
              <a:rPr lang="es-MX" dirty="0" smtClean="0"/>
              <a:t>escrito </a:t>
            </a:r>
            <a:r>
              <a:rPr lang="es-MX" dirty="0"/>
              <a:t>girado por una </a:t>
            </a:r>
            <a:r>
              <a:rPr lang="es-MX" dirty="0" smtClean="0"/>
              <a:t>autoridad competencia </a:t>
            </a:r>
            <a:r>
              <a:rPr lang="es-MX" dirty="0"/>
              <a:t>legal en donde funde o motive la causa legal del procedimiento.</a:t>
            </a:r>
          </a:p>
        </p:txBody>
      </p:sp>
      <p:pic>
        <p:nvPicPr>
          <p:cNvPr id="1026" name="Picture 2" descr="http://pad1.whstatic.com/images/thumb/6/6c/Make-Money-Busking-(Street-Performing)-Step-2Bullet1.jpg/670px-Make-Money-Busking-(Street-Performing)-Step-2Bullet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480122"/>
            <a:ext cx="2606922" cy="1840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2050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Justicia completa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35479"/>
            <a:ext cx="4258816" cy="4558685"/>
          </a:xfrm>
        </p:spPr>
        <p:txBody>
          <a:bodyPr>
            <a:normAutofit/>
          </a:bodyPr>
          <a:lstStyle/>
          <a:p>
            <a:pPr algn="just"/>
            <a:r>
              <a:rPr lang="es-MX" sz="2000" dirty="0" smtClean="0"/>
              <a:t>Requiere el establecimiento de tribunales que sean capaces de resolver todos los asuntos qué sean sometidos a su jurisdicción </a:t>
            </a:r>
          </a:p>
          <a:p>
            <a:pPr algn="just"/>
            <a:r>
              <a:rPr lang="es-MX" sz="2000" dirty="0" smtClean="0"/>
              <a:t>La tesis aislada 2ª L/2002 de las segunda sala de la SCJN indica que la autoridad que conoce del asunto debe emitir su pronunciamiento respecto de todos y cada uno de los aspectos debatido cuyo estudio será necesario </a:t>
            </a:r>
            <a:endParaRPr lang="es-MX" sz="2000" dirty="0"/>
          </a:p>
        </p:txBody>
      </p:sp>
      <p:pic>
        <p:nvPicPr>
          <p:cNvPr id="9218" name="Picture 2" descr="http://www.ambitojuridico.com/BancoMedios/Imagenes/medi141709(informe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3296" y="2204864"/>
            <a:ext cx="3917147" cy="4289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90906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Justicia imparcial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149704"/>
          </a:xfrm>
        </p:spPr>
        <p:txBody>
          <a:bodyPr>
            <a:normAutofit fontScale="92500" lnSpcReduction="20000"/>
          </a:bodyPr>
          <a:lstStyle/>
          <a:p>
            <a:r>
              <a:rPr lang="es-MX" dirty="0" smtClean="0"/>
              <a:t>El juzgador debe emitir una resolución apegada a derecho de manera que no de lugar a que pueda considerarse que existió favoritismo respecto de alguna de las partes o arbitrariedad</a:t>
            </a:r>
          </a:p>
          <a:p>
            <a:endParaRPr lang="es-MX" dirty="0"/>
          </a:p>
          <a:p>
            <a:pPr marL="0" indent="0">
              <a:buNone/>
            </a:pPr>
            <a:r>
              <a:rPr lang="es-MX" dirty="0" smtClean="0"/>
              <a:t>La imparcialidad, al igual que la dependencia y la competencia del juez son principios aplicables al órgano jurisdiccional encargado de decidir el conflicto  o controversia que se someta a su conocimiento </a:t>
            </a:r>
            <a:endParaRPr lang="es-MX" dirty="0"/>
          </a:p>
        </p:txBody>
      </p:sp>
      <p:pic>
        <p:nvPicPr>
          <p:cNvPr id="11266" name="Picture 2" descr="http://www.abogacia.es/wp-content/uploads/2012/05/Justicia-Gratui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080" y="4869160"/>
            <a:ext cx="1584176" cy="1584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https://encrypted-tbn2.gstatic.com/images?q=tbn:ANd9GcTFTQ7Wf-bDuR7fPlamxI43LgjlWj1LzTVAL8ga1cATR01gV6A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437112"/>
            <a:ext cx="2019300" cy="2266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29400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Justicia gratuita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Los encargados de impartir justicia, no pueden cobrar a las partes emolumentos por la prestación de ese servicio, se prohíben las costas judiciales (el pago de la cantidad de dinero a quienes interviene en la administración de justicia)</a:t>
            </a:r>
            <a:endParaRPr lang="es-MX" dirty="0"/>
          </a:p>
        </p:txBody>
      </p:sp>
      <p:pic>
        <p:nvPicPr>
          <p:cNvPr id="12290" name="Picture 2" descr="Resultado de imagen para justicia gratui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365104"/>
            <a:ext cx="2486025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 descr="http://novotax.es/blog/wp-content/uploads/2013/04/Costas-procesal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841228"/>
            <a:ext cx="3384798" cy="2612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3103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Sujetos titulares del </a:t>
            </a:r>
            <a:r>
              <a:rPr lang="es-MX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derecho. </a:t>
            </a:r>
            <a:endParaRPr lang="es-MX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827584" y="2551837"/>
            <a:ext cx="604867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 refiere a toda clase de sujetos que tengan interrelación con el </a:t>
            </a:r>
            <a:r>
              <a:rPr lang="es-MX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estado y las  </a:t>
            </a:r>
            <a:r>
              <a:rPr lang="es-MX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personas </a:t>
            </a:r>
            <a:r>
              <a:rPr lang="es-MX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físicas y las  morales </a:t>
            </a:r>
            <a:r>
              <a:rPr lang="es-MX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frente a la acción del </a:t>
            </a:r>
            <a:r>
              <a:rPr lang="es-MX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estado. </a:t>
            </a:r>
          </a:p>
          <a:p>
            <a:pPr algn="just"/>
            <a:endParaRPr lang="es-MX" sz="2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/>
            <a:endParaRPr lang="es-MX" sz="24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/>
            <a:endParaRPr lang="es-MX" sz="2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/>
            <a:endParaRPr lang="es-MX" sz="2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2050" name="Picture 2" descr="http://www.factura-e.mx/blog/wp-content/uploads/2015/03/Raz%C3%B3n-Social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6572607" y="4077072"/>
            <a:ext cx="2562225" cy="2476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factura-e.mx/blog/wp-content/uploads/2015/03/Raz%C3%B3n-Social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13"/>
          <a:stretch/>
        </p:blipFill>
        <p:spPr bwMode="auto">
          <a:xfrm>
            <a:off x="1619672" y="4381499"/>
            <a:ext cx="2387362" cy="2476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4 Conector angular"/>
          <p:cNvCxnSpPr/>
          <p:nvPr/>
        </p:nvCxnSpPr>
        <p:spPr>
          <a:xfrm>
            <a:off x="4285496" y="4634657"/>
            <a:ext cx="1870680" cy="1656184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angular"/>
          <p:cNvCxnSpPr/>
          <p:nvPr/>
        </p:nvCxnSpPr>
        <p:spPr>
          <a:xfrm rot="5400000" flipH="1" flipV="1">
            <a:off x="4401220" y="4535885"/>
            <a:ext cx="1781721" cy="1728192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1529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Sujetos obligados</a:t>
            </a:r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1043608" y="2420888"/>
            <a:ext cx="74168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000" dirty="0"/>
              <a:t>Para respeto y cumplimiento </a:t>
            </a:r>
            <a:r>
              <a:rPr lang="es-MX" sz="2000" dirty="0" smtClean="0"/>
              <a:t>a todo agente del </a:t>
            </a:r>
            <a:r>
              <a:rPr lang="es-MX" sz="2000" dirty="0" smtClean="0"/>
              <a:t>Estado, </a:t>
            </a:r>
            <a:r>
              <a:rPr lang="es-MX" sz="2000" dirty="0" smtClean="0"/>
              <a:t>a toda autoridad (administrativa legislativa o judicial) aun cuando existan particulares en la manera en que cada uno de ellos tenga que cumplir con tales derechos.</a:t>
            </a:r>
            <a:endParaRPr lang="es-MX" sz="2000" dirty="0"/>
          </a:p>
        </p:txBody>
      </p:sp>
      <p:pic>
        <p:nvPicPr>
          <p:cNvPr id="3074" name="Picture 2" descr="https://protocoloalavista.files.wordpress.com/2013/07/juec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933056"/>
            <a:ext cx="3676650" cy="2581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8003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31168" y="476672"/>
            <a:ext cx="8229600" cy="794352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Mandamiento por escrito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467544" y="1772816"/>
            <a:ext cx="8427179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Es uno de los requisitos de validez que se establece en este articulo con la finalidad de </a:t>
            </a:r>
          </a:p>
          <a:p>
            <a:r>
              <a:rPr lang="es-MX" dirty="0" smtClean="0"/>
              <a:t>dar </a:t>
            </a:r>
            <a:r>
              <a:rPr lang="es-MX" dirty="0"/>
              <a:t>certeza al </a:t>
            </a:r>
            <a:r>
              <a:rPr lang="es-MX" dirty="0" smtClean="0"/>
              <a:t>gobernado, en los siguientes casos:</a:t>
            </a:r>
          </a:p>
          <a:p>
            <a:endParaRPr lang="es-MX" dirty="0"/>
          </a:p>
          <a:p>
            <a:pPr lvl="0"/>
            <a:r>
              <a:rPr lang="es-MX" dirty="0" smtClean="0"/>
              <a:t>1. Quién </a:t>
            </a:r>
            <a:r>
              <a:rPr lang="es-MX" dirty="0"/>
              <a:t>emite los </a:t>
            </a:r>
            <a:r>
              <a:rPr lang="es-MX" dirty="0" smtClean="0"/>
              <a:t>documentos.</a:t>
            </a:r>
            <a:endParaRPr lang="es-MX" dirty="0"/>
          </a:p>
          <a:p>
            <a:pPr lvl="0"/>
            <a:r>
              <a:rPr lang="es-MX" dirty="0" smtClean="0"/>
              <a:t>2. Cuándo </a:t>
            </a:r>
            <a:r>
              <a:rPr lang="es-MX" dirty="0"/>
              <a:t>y </a:t>
            </a:r>
            <a:r>
              <a:rPr lang="es-MX" dirty="0" smtClean="0"/>
              <a:t>dónde </a:t>
            </a:r>
            <a:r>
              <a:rPr lang="es-MX" dirty="0"/>
              <a:t>se </a:t>
            </a:r>
            <a:r>
              <a:rPr lang="es-MX" dirty="0" smtClean="0"/>
              <a:t>emite.</a:t>
            </a:r>
            <a:endParaRPr lang="es-MX" dirty="0"/>
          </a:p>
          <a:p>
            <a:pPr lvl="0"/>
            <a:r>
              <a:rPr lang="es-MX" dirty="0" smtClean="0"/>
              <a:t>3. En un </a:t>
            </a:r>
            <a:r>
              <a:rPr lang="es-MX" dirty="0"/>
              <a:t>idioma entendible para el sujeto </a:t>
            </a:r>
            <a:r>
              <a:rPr lang="es-MX" dirty="0" smtClean="0"/>
              <a:t>destinatario </a:t>
            </a:r>
            <a:r>
              <a:rPr lang="es-MX" dirty="0"/>
              <a:t>del </a:t>
            </a:r>
            <a:r>
              <a:rPr lang="es-MX" dirty="0" smtClean="0"/>
              <a:t>acto sea español o cualquier</a:t>
            </a:r>
          </a:p>
          <a:p>
            <a:pPr lvl="0"/>
            <a:r>
              <a:rPr lang="es-MX" dirty="0" smtClean="0"/>
              <a:t> </a:t>
            </a:r>
            <a:r>
              <a:rPr lang="es-MX" dirty="0"/>
              <a:t>lengua indígena </a:t>
            </a:r>
            <a:endParaRPr lang="es-MX" dirty="0" smtClean="0"/>
          </a:p>
          <a:p>
            <a:pPr lvl="0"/>
            <a:r>
              <a:rPr lang="es-MX" dirty="0" smtClean="0"/>
              <a:t>4. Que quién </a:t>
            </a:r>
            <a:r>
              <a:rPr lang="es-MX" dirty="0"/>
              <a:t>emite el acto realmente expresó su voluntad en el sentido del mismo, que </a:t>
            </a:r>
            <a:endParaRPr lang="es-MX" dirty="0" smtClean="0"/>
          </a:p>
          <a:p>
            <a:pPr lvl="0"/>
            <a:r>
              <a:rPr lang="es-MX" dirty="0" smtClean="0"/>
              <a:t>deberán </a:t>
            </a:r>
            <a:r>
              <a:rPr lang="es-MX" dirty="0"/>
              <a:t>estar </a:t>
            </a:r>
            <a:r>
              <a:rPr lang="es-MX" dirty="0" smtClean="0"/>
              <a:t>firmado. </a:t>
            </a:r>
            <a:endParaRPr lang="es-MX" dirty="0"/>
          </a:p>
        </p:txBody>
      </p:sp>
      <p:sp>
        <p:nvSpPr>
          <p:cNvPr id="5" name="4 Rectángulo"/>
          <p:cNvSpPr/>
          <p:nvPr/>
        </p:nvSpPr>
        <p:spPr>
          <a:xfrm>
            <a:off x="5580112" y="4509120"/>
            <a:ext cx="3059831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MX" sz="2000" dirty="0"/>
              <a:t>Para su validez </a:t>
            </a:r>
            <a:r>
              <a:rPr lang="es-MX" sz="2000" dirty="0" smtClean="0"/>
              <a:t>debe ser firma </a:t>
            </a:r>
            <a:r>
              <a:rPr lang="es-MX" sz="2000" dirty="0"/>
              <a:t>autógrafa, pero puede ser también firma </a:t>
            </a:r>
          </a:p>
          <a:p>
            <a:pPr lvl="0" algn="just"/>
            <a:r>
              <a:rPr lang="es-MX" sz="2000" dirty="0"/>
              <a:t>electrónica o sello cuando la ley lo permita materia constitucional o administrativa.</a:t>
            </a:r>
          </a:p>
          <a:p>
            <a:pPr algn="just"/>
            <a:endParaRPr lang="es-MX" dirty="0"/>
          </a:p>
        </p:txBody>
      </p:sp>
      <p:pic>
        <p:nvPicPr>
          <p:cNvPr id="4098" name="Picture 2" descr="https://pixabay.com/static/uploads/photo/2014/08/26/19/21/document-428335_6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514800"/>
            <a:ext cx="2779223" cy="1845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56530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Autoridad competente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201219"/>
          </a:xfrm>
        </p:spPr>
        <p:txBody>
          <a:bodyPr>
            <a:normAutofit/>
          </a:bodyPr>
          <a:lstStyle/>
          <a:p>
            <a:pPr algn="just"/>
            <a:r>
              <a:rPr lang="es-MX" sz="2400" dirty="0" smtClean="0"/>
              <a:t>La autoridad competente según la interpretación de los tribunales de la federación como segundo requisito de validez, se refieren a todas autoridad que tenga competencia para ello, consiste en la potestad derivada de alguna disposición legal que se confiere a une autoridad determinada 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17018063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Fundar y motivar los actos de molestia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>
            <a:normAutofit/>
          </a:bodyPr>
          <a:lstStyle/>
          <a:p>
            <a:pPr algn="just"/>
            <a:r>
              <a:rPr lang="es-MX" sz="2400" dirty="0"/>
              <a:t>El </a:t>
            </a:r>
            <a:r>
              <a:rPr lang="es-MX" sz="2400" dirty="0" smtClean="0"/>
              <a:t>señalamiento </a:t>
            </a:r>
            <a:r>
              <a:rPr lang="es-MX" sz="2400" dirty="0"/>
              <a:t>de las circunstancias especiales, razones particulares o causa inmediatas que se hayan tenido en consideración para la emisión del acto debiendo razonar además la adecuación éntrelos motivos aducidos y las normas aplicables a </a:t>
            </a:r>
            <a:r>
              <a:rPr lang="es-MX" sz="2400" dirty="0" smtClean="0"/>
              <a:t>efecto </a:t>
            </a:r>
            <a:r>
              <a:rPr lang="es-MX" sz="2400" dirty="0"/>
              <a:t>de justificar la configuración </a:t>
            </a:r>
            <a:r>
              <a:rPr lang="es-MX" sz="2400" dirty="0" smtClean="0"/>
              <a:t>de la hipótesis </a:t>
            </a:r>
            <a:r>
              <a:rPr lang="es-MX" sz="2400" dirty="0"/>
              <a:t>normativas </a:t>
            </a:r>
          </a:p>
        </p:txBody>
      </p:sp>
    </p:spTree>
    <p:extLst>
      <p:ext uri="{BB962C8B-B14F-4D97-AF65-F5344CB8AC3E}">
        <p14:creationId xmlns:p14="http://schemas.microsoft.com/office/powerpoint/2010/main" val="21260192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74904" y="1124744"/>
            <a:ext cx="6271422" cy="778098"/>
          </a:xfrm>
        </p:spPr>
        <p:txBody>
          <a:bodyPr>
            <a:noAutofit/>
          </a:bodyPr>
          <a:lstStyle/>
          <a:p>
            <a:r>
              <a:rPr lang="es-MX" sz="4800" dirty="0" smtClean="0"/>
              <a:t>Articulo 16 constitucional.</a:t>
            </a:r>
            <a:endParaRPr lang="es-MX" sz="4800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3336734" y="1939766"/>
            <a:ext cx="289145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s-MX" sz="2000" dirty="0" smtClean="0">
                <a:solidFill>
                  <a:schemeClr val="accent6">
                    <a:lumMod val="75000"/>
                  </a:schemeClr>
                </a:solidFill>
              </a:rPr>
              <a:t>Nadie </a:t>
            </a:r>
            <a:r>
              <a:rPr lang="es-MX" sz="2000" dirty="0">
                <a:solidFill>
                  <a:schemeClr val="accent6">
                    <a:lumMod val="75000"/>
                  </a:schemeClr>
                </a:solidFill>
              </a:rPr>
              <a:t>puede ser molestado</a:t>
            </a:r>
            <a:r>
              <a:rPr lang="es-MX" sz="2000" dirty="0"/>
              <a:t> en su </a:t>
            </a:r>
            <a:r>
              <a:rPr lang="es-MX" sz="2000" dirty="0">
                <a:solidFill>
                  <a:srgbClr val="FF0000"/>
                </a:solidFill>
              </a:rPr>
              <a:t>persona, familia, domicilio, papeles o posesiones</a:t>
            </a:r>
            <a:r>
              <a:rPr lang="es-MX" sz="2000" dirty="0"/>
              <a:t>, sino en virtud de </a:t>
            </a:r>
            <a:r>
              <a:rPr lang="es-MX" sz="2000" dirty="0">
                <a:solidFill>
                  <a:schemeClr val="accent5">
                    <a:lumMod val="50000"/>
                  </a:schemeClr>
                </a:solidFill>
              </a:rPr>
              <a:t>mandamiento escrito </a:t>
            </a:r>
            <a:r>
              <a:rPr lang="es-MX" sz="2000" dirty="0"/>
              <a:t>de la </a:t>
            </a:r>
            <a:r>
              <a:rPr lang="es-MX" sz="2000" dirty="0">
                <a:solidFill>
                  <a:schemeClr val="accent3">
                    <a:lumMod val="75000"/>
                  </a:schemeClr>
                </a:solidFill>
              </a:rPr>
              <a:t>autoridad competente</a:t>
            </a:r>
            <a:r>
              <a:rPr lang="es-MX" sz="2000" dirty="0"/>
              <a:t>, que </a:t>
            </a:r>
            <a:r>
              <a:rPr lang="es-MX" sz="2000" dirty="0">
                <a:solidFill>
                  <a:schemeClr val="accent4">
                    <a:lumMod val="50000"/>
                  </a:schemeClr>
                </a:solidFill>
              </a:rPr>
              <a:t>funde y motive</a:t>
            </a:r>
            <a:r>
              <a:rPr lang="es-MX" sz="2000" dirty="0"/>
              <a:t> la causa legal del procedimiento.</a:t>
            </a:r>
          </a:p>
          <a:p>
            <a:pPr marL="0" indent="0" algn="ctr">
              <a:buNone/>
            </a:pPr>
            <a:r>
              <a:rPr lang="es-MX" sz="1200" dirty="0"/>
              <a:t> </a:t>
            </a:r>
          </a:p>
          <a:p>
            <a:pPr marL="0" indent="0" algn="ctr">
              <a:buNone/>
            </a:pPr>
            <a:r>
              <a:rPr lang="es-MX" sz="1200" dirty="0"/>
              <a:t> </a:t>
            </a:r>
          </a:p>
          <a:p>
            <a:pPr marL="0" indent="0" algn="ctr">
              <a:buNone/>
            </a:pPr>
            <a:r>
              <a:rPr lang="es-MX" sz="600" dirty="0"/>
              <a:t> </a:t>
            </a:r>
          </a:p>
        </p:txBody>
      </p:sp>
      <p:cxnSp>
        <p:nvCxnSpPr>
          <p:cNvPr id="7" name="6 Conector recto de flecha"/>
          <p:cNvCxnSpPr/>
          <p:nvPr/>
        </p:nvCxnSpPr>
        <p:spPr>
          <a:xfrm>
            <a:off x="6084168" y="2878088"/>
            <a:ext cx="9941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6934276" y="2740276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Bienes jurídicos tutelados</a:t>
            </a:r>
            <a:endParaRPr lang="es-MX" dirty="0"/>
          </a:p>
        </p:txBody>
      </p:sp>
      <p:sp>
        <p:nvSpPr>
          <p:cNvPr id="12" name="11 CuadroTexto"/>
          <p:cNvSpPr txBox="1"/>
          <p:nvPr/>
        </p:nvSpPr>
        <p:spPr>
          <a:xfrm>
            <a:off x="798633" y="2601533"/>
            <a:ext cx="2045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Formalidad del acto</a:t>
            </a:r>
            <a:endParaRPr lang="es-MX" dirty="0"/>
          </a:p>
        </p:txBody>
      </p:sp>
      <p:cxnSp>
        <p:nvCxnSpPr>
          <p:cNvPr id="14" name="13 Conector recto de flecha"/>
          <p:cNvCxnSpPr/>
          <p:nvPr/>
        </p:nvCxnSpPr>
        <p:spPr>
          <a:xfrm>
            <a:off x="6228184" y="3983454"/>
            <a:ext cx="85010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5" name="14 CuadroTexto"/>
          <p:cNvSpPr txBox="1"/>
          <p:nvPr/>
        </p:nvSpPr>
        <p:spPr>
          <a:xfrm>
            <a:off x="6934276" y="3801814"/>
            <a:ext cx="20764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La esfera jurisdiccional </a:t>
            </a:r>
          </a:p>
          <a:p>
            <a:pPr algn="ctr"/>
            <a:r>
              <a:rPr lang="es-MX" dirty="0" smtClean="0"/>
              <a:t>que resuelve</a:t>
            </a:r>
            <a:endParaRPr lang="es-MX" dirty="0"/>
          </a:p>
        </p:txBody>
      </p:sp>
      <p:cxnSp>
        <p:nvCxnSpPr>
          <p:cNvPr id="17" name="16 Conector recto de flecha"/>
          <p:cNvCxnSpPr/>
          <p:nvPr/>
        </p:nvCxnSpPr>
        <p:spPr>
          <a:xfrm flipH="1">
            <a:off x="2699792" y="4622224"/>
            <a:ext cx="64807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8" name="17 CuadroTexto"/>
          <p:cNvSpPr txBox="1"/>
          <p:nvPr/>
        </p:nvSpPr>
        <p:spPr>
          <a:xfrm>
            <a:off x="388299" y="4263479"/>
            <a:ext cx="245550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/>
              <a:t>Son herramientas para justificar la</a:t>
            </a:r>
          </a:p>
          <a:p>
            <a:pPr algn="ctr"/>
            <a:r>
              <a:rPr lang="es-MX" sz="1600" dirty="0" smtClean="0"/>
              <a:t> limitación del derecho humano</a:t>
            </a:r>
          </a:p>
          <a:p>
            <a:pPr algn="ctr"/>
            <a:r>
              <a:rPr lang="es-MX" sz="1600" dirty="0" smtClean="0"/>
              <a:t> reconocido por el ordenamiento</a:t>
            </a:r>
          </a:p>
          <a:p>
            <a:pPr algn="ctr"/>
            <a:r>
              <a:rPr lang="es-MX" sz="1600" dirty="0" smtClean="0"/>
              <a:t> jurídico   </a:t>
            </a:r>
            <a:endParaRPr lang="es-MX" sz="1600" dirty="0"/>
          </a:p>
        </p:txBody>
      </p:sp>
      <p:cxnSp>
        <p:nvCxnSpPr>
          <p:cNvPr id="22" name="21 Conector angular"/>
          <p:cNvCxnSpPr/>
          <p:nvPr/>
        </p:nvCxnSpPr>
        <p:spPr>
          <a:xfrm rot="16200000" flipV="1">
            <a:off x="1955373" y="3051169"/>
            <a:ext cx="920011" cy="856859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"/>
          <p:cNvCxnSpPr/>
          <p:nvPr/>
        </p:nvCxnSpPr>
        <p:spPr>
          <a:xfrm>
            <a:off x="2843808" y="3983454"/>
            <a:ext cx="6480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 de flecha"/>
          <p:cNvCxnSpPr/>
          <p:nvPr/>
        </p:nvCxnSpPr>
        <p:spPr>
          <a:xfrm>
            <a:off x="5940152" y="2132856"/>
            <a:ext cx="71308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9" name="28 CuadroTexto"/>
          <p:cNvSpPr txBox="1"/>
          <p:nvPr/>
        </p:nvSpPr>
        <p:spPr>
          <a:xfrm>
            <a:off x="6653238" y="1671191"/>
            <a:ext cx="25347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Toda clase de sujeto que </a:t>
            </a:r>
          </a:p>
          <a:p>
            <a:r>
              <a:rPr lang="es-MX" dirty="0" smtClean="0"/>
              <a:t>tenga interrelación con </a:t>
            </a:r>
          </a:p>
          <a:p>
            <a:r>
              <a:rPr lang="es-MX" dirty="0" smtClean="0"/>
              <a:t>el estado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789165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2132856"/>
            <a:ext cx="7772400" cy="1362456"/>
          </a:xfrm>
        </p:spPr>
        <p:txBody>
          <a:bodyPr/>
          <a:lstStyle/>
          <a:p>
            <a:pPr algn="ctr"/>
            <a:r>
              <a:rPr lang="es-MX" dirty="0"/>
              <a:t>Articulo </a:t>
            </a:r>
            <a:r>
              <a:rPr lang="es-MX" dirty="0" smtClean="0"/>
              <a:t>17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9552" y="3789040"/>
            <a:ext cx="7772400" cy="1509712"/>
          </a:xfrm>
        </p:spPr>
        <p:txBody>
          <a:bodyPr>
            <a:normAutofit/>
          </a:bodyPr>
          <a:lstStyle/>
          <a:p>
            <a:pPr algn="ctr"/>
            <a:r>
              <a:rPr lang="es-MX" sz="4400" dirty="0"/>
              <a:t>constitucional</a:t>
            </a:r>
            <a:r>
              <a:rPr lang="es-MX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34521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Boticario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611</TotalTime>
  <Words>1182</Words>
  <Application>Microsoft Office PowerPoint</Application>
  <PresentationFormat>Presentación en pantalla (4:3)</PresentationFormat>
  <Paragraphs>107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3" baseType="lpstr">
      <vt:lpstr>Flujo</vt:lpstr>
      <vt:lpstr>Semblanza del Articulo 16 y 17 constitucional. </vt:lpstr>
      <vt:lpstr>Presentación de PowerPoint</vt:lpstr>
      <vt:lpstr>Sujetos titulares del derecho. </vt:lpstr>
      <vt:lpstr>Sujetos obligados</vt:lpstr>
      <vt:lpstr>Mandamiento por escrito</vt:lpstr>
      <vt:lpstr>Autoridad competente</vt:lpstr>
      <vt:lpstr>Fundar y motivar los actos de molestia </vt:lpstr>
      <vt:lpstr>Articulo 16 constitucional.</vt:lpstr>
      <vt:lpstr>Articulo 17</vt:lpstr>
      <vt:lpstr>Antecedentes.</vt:lpstr>
      <vt:lpstr>Presentación de PowerPoint</vt:lpstr>
      <vt:lpstr>Presentación de PowerPoint</vt:lpstr>
      <vt:lpstr>Actualmente </vt:lpstr>
      <vt:lpstr>Derecho  al acceso a la justicia </vt:lpstr>
      <vt:lpstr>Diferencia de la tutela jurisdiccional y el acceso a la justicia</vt:lpstr>
      <vt:lpstr>El derecho  al acceso a la justicia</vt:lpstr>
      <vt:lpstr>Principales Tratados de derechos humanos </vt:lpstr>
      <vt:lpstr>Aspectos que componen el derecho al acceso a la justicia</vt:lpstr>
      <vt:lpstr>Justicia pronta</vt:lpstr>
      <vt:lpstr>Justicia completa </vt:lpstr>
      <vt:lpstr>Justicia imparcial </vt:lpstr>
      <vt:lpstr>Justicia gratuita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Semblanza del Articulo 16 y 17 constitucional.</dc:title>
  <dc:creator>moments</dc:creator>
  <cp:lastModifiedBy>moments</cp:lastModifiedBy>
  <cp:revision>30</cp:revision>
  <dcterms:created xsi:type="dcterms:W3CDTF">2015-09-07T14:23:27Z</dcterms:created>
  <dcterms:modified xsi:type="dcterms:W3CDTF">2015-10-25T21:07:25Z</dcterms:modified>
</cp:coreProperties>
</file>